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56" r:id="rId5"/>
    <p:sldId id="296" r:id="rId6"/>
    <p:sldId id="315" r:id="rId7"/>
    <p:sldId id="275" r:id="rId8"/>
    <p:sldId id="276" r:id="rId9"/>
    <p:sldId id="294" r:id="rId10"/>
    <p:sldId id="310" r:id="rId11"/>
    <p:sldId id="311" r:id="rId12"/>
    <p:sldId id="312" r:id="rId13"/>
    <p:sldId id="313" r:id="rId14"/>
    <p:sldId id="314" r:id="rId15"/>
    <p:sldId id="333" r:id="rId16"/>
    <p:sldId id="316" r:id="rId17"/>
    <p:sldId id="299" r:id="rId18"/>
    <p:sldId id="320" r:id="rId19"/>
    <p:sldId id="321" r:id="rId20"/>
    <p:sldId id="322" r:id="rId21"/>
    <p:sldId id="319" r:id="rId22"/>
    <p:sldId id="335" r:id="rId23"/>
    <p:sldId id="336" r:id="rId24"/>
    <p:sldId id="337" r:id="rId25"/>
    <p:sldId id="317" r:id="rId26"/>
    <p:sldId id="324" r:id="rId27"/>
    <p:sldId id="326" r:id="rId28"/>
    <p:sldId id="327" r:id="rId29"/>
    <p:sldId id="328" r:id="rId30"/>
    <p:sldId id="323" r:id="rId31"/>
    <p:sldId id="338" r:id="rId32"/>
    <p:sldId id="339" r:id="rId33"/>
    <p:sldId id="340" r:id="rId34"/>
    <p:sldId id="318" r:id="rId35"/>
    <p:sldId id="330" r:id="rId36"/>
    <p:sldId id="334" r:id="rId37"/>
    <p:sldId id="331" r:id="rId38"/>
    <p:sldId id="332" r:id="rId39"/>
    <p:sldId id="329" r:id="rId40"/>
    <p:sldId id="28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1/10/2025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1/10/2025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260185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37</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1/10/2025</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ebp"/><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dirty="0">
                <a:effectLst/>
                <a:latin typeface="Roboto" panose="02000000000000000000" pitchFamily="2" charset="0"/>
                <a:ea typeface="Roboto" panose="02000000000000000000" pitchFamily="2" charset="0"/>
              </a:rPr>
              <a:t>THỰC TẬP ĐỒ ÁN CƠ SỞ NGÀNH </a:t>
            </a:r>
            <a:br>
              <a:rPr lang="vi-VN" sz="1800" dirty="0">
                <a:effectLst/>
                <a:latin typeface="Roboto" panose="02000000000000000000" pitchFamily="2" charset="0"/>
                <a:ea typeface="Roboto" panose="02000000000000000000" pitchFamily="2" charset="0"/>
              </a:rPr>
            </a:br>
            <a:r>
              <a:rPr lang="en-US" sz="1800" b="1" dirty="0">
                <a:effectLst/>
                <a:latin typeface="Roboto" panose="02000000000000000000" pitchFamily="2" charset="0"/>
                <a:ea typeface="Roboto" panose="02000000000000000000" pitchFamily="2" charset="0"/>
              </a:rPr>
              <a:t>HỌC KỲ 1, NĂM HỌC 2023-2024</a:t>
            </a:r>
            <a:endParaRPr lang="vi-VN" sz="1800" dirty="0">
              <a:effectLst/>
              <a:latin typeface="Roboto" panose="02000000000000000000" pitchFamily="2" charset="0"/>
              <a:ea typeface="Roboto" panose="02000000000000000000" pitchFamily="2"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2117912" y="2856188"/>
            <a:ext cx="8227359" cy="1145624"/>
          </a:xfrm>
        </p:spPr>
        <p:txBody>
          <a:bodyPr>
            <a:normAutofit/>
          </a:bodyPr>
          <a:lstStyle/>
          <a:p>
            <a:r>
              <a:rPr lang="en-US" sz="3500" b="1">
                <a:effectLst/>
                <a:latin typeface="Roboto" panose="02000000000000000000" pitchFamily="2" charset="0"/>
                <a:ea typeface="Roboto" panose="02000000000000000000" pitchFamily="2" charset="0"/>
              </a:rPr>
              <a:t>XÂY </a:t>
            </a:r>
            <a:r>
              <a:rPr lang="en-US" sz="3500" b="1" dirty="0">
                <a:effectLst/>
                <a:latin typeface="Roboto" panose="02000000000000000000" pitchFamily="2" charset="0"/>
                <a:ea typeface="Roboto" panose="02000000000000000000" pitchFamily="2" charset="0"/>
              </a:rPr>
              <a:t>DỰNG WEBSITE </a:t>
            </a:r>
            <a:r>
              <a:rPr lang="en-US" sz="3500" b="1">
                <a:effectLst/>
                <a:latin typeface="Roboto" panose="02000000000000000000" pitchFamily="2" charset="0"/>
                <a:ea typeface="Roboto" panose="02000000000000000000" pitchFamily="2" charset="0"/>
              </a:rPr>
              <a:t>BÁN </a:t>
            </a:r>
            <a:r>
              <a:rPr lang="en-US" sz="3500" b="1">
                <a:latin typeface="Roboto" panose="02000000000000000000" pitchFamily="2" charset="0"/>
                <a:ea typeface="Roboto" panose="02000000000000000000" pitchFamily="2" charset="0"/>
              </a:rPr>
              <a:t>PC</a:t>
            </a:r>
            <a:endParaRPr lang="vi-VN" sz="3500" dirty="0">
              <a:effectLst/>
              <a:latin typeface="Roboto" panose="02000000000000000000" pitchFamily="2" charset="0"/>
              <a:ea typeface="Roboto" panose="02000000000000000000" pitchFamily="2" charset="0"/>
            </a:endParaRPr>
          </a:p>
          <a:p>
            <a:endParaRPr lang="vi-VN" sz="3500" dirty="0">
              <a:latin typeface="Roboto" panose="02000000000000000000" pitchFamily="2" charset="0"/>
              <a:ea typeface="Roboto" panose="02000000000000000000" pitchFamily="2"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3009157" cy="646331"/>
          </a:xfrm>
          <a:prstGeom prst="rect">
            <a:avLst/>
          </a:prstGeom>
          <a:noFill/>
        </p:spPr>
        <p:txBody>
          <a:bodyPr wrap="none" rtlCol="0">
            <a:spAutoFit/>
          </a:bodyPr>
          <a:lstStyle/>
          <a:p>
            <a:r>
              <a:rPr lang="en-US" sz="1800" b="1" i="1" err="1">
                <a:effectLst/>
                <a:latin typeface="Roboto" panose="02000000000000000000" pitchFamily="2" charset="0"/>
                <a:ea typeface="Roboto" panose="02000000000000000000" pitchFamily="2" charset="0"/>
              </a:rPr>
              <a:t>Trà</a:t>
            </a:r>
            <a:r>
              <a:rPr lang="en-US" sz="1800" b="1" i="1">
                <a:effectLst/>
                <a:latin typeface="Roboto" panose="02000000000000000000" pitchFamily="2" charset="0"/>
                <a:ea typeface="Roboto" panose="02000000000000000000" pitchFamily="2" charset="0"/>
              </a:rPr>
              <a:t> Vinh, tháng 1 năm 2024</a:t>
            </a:r>
            <a:endParaRPr lang="vi-VN" sz="1800">
              <a:effectLst/>
              <a:latin typeface="Roboto" panose="02000000000000000000" pitchFamily="2" charset="0"/>
              <a:ea typeface="Roboto" panose="02000000000000000000" pitchFamily="2" charset="0"/>
            </a:endParaRPr>
          </a:p>
          <a:p>
            <a:endParaRPr lang="vi-VN">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latin typeface="Roboto" panose="02000000000000000000" pitchFamily="2" charset="0"/>
                <a:ea typeface="Roboto" panose="02000000000000000000" pitchFamily="2" charset="0"/>
              </a:rPr>
              <a:t>1</a:t>
            </a:fld>
            <a:endParaRPr lang="vi-VN">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035419"/>
            <a:ext cx="5257793" cy="867109"/>
          </a:xfrm>
        </p:spPr>
        <p:txBody>
          <a:bodyPr/>
          <a:lstStyle/>
          <a:p>
            <a:r>
              <a:rPr lang="en-US" dirty="0"/>
              <a:t>Scrum </a:t>
            </a:r>
            <a:r>
              <a:rPr lang="en-US" dirty="0" err="1"/>
              <a:t>là</a:t>
            </a:r>
            <a:r>
              <a:rPr lang="en-US" dirty="0"/>
              <a:t> </a:t>
            </a:r>
            <a:r>
              <a:rPr lang="en-US" dirty="0" err="1"/>
              <a:t>gì</a:t>
            </a:r>
            <a:r>
              <a:rPr lang="en-US" dirty="0"/>
              <a:t>?</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2902528"/>
            <a:ext cx="4611236" cy="2126672"/>
          </a:xfrm>
        </p:spPr>
        <p:txBody>
          <a:bodyPr/>
          <a:lstStyle/>
          <a:p>
            <a:pPr algn="just"/>
            <a:r>
              <a:rPr lang="vi-VN" sz="2000" dirty="0">
                <a:latin typeface="Roboto" panose="02000000000000000000" pitchFamily="2" charset="0"/>
                <a:ea typeface="Roboto" panose="02000000000000000000" pitchFamily="2" charset="0"/>
                <a:cs typeface="Roboto" panose="02000000000000000000" pitchFamily="2" charset="0"/>
              </a:rPr>
              <a:t>Scrum là một khung làm việc để quản lý và phát triển các sản phẩm phức tạp.</a:t>
            </a:r>
          </a:p>
          <a:p>
            <a:pPr algn="just"/>
            <a:r>
              <a:rPr lang="vi-VN" sz="2000" dirty="0">
                <a:latin typeface="Roboto" panose="02000000000000000000" pitchFamily="2" charset="0"/>
                <a:ea typeface="Roboto" panose="02000000000000000000" pitchFamily="2" charset="0"/>
                <a:cs typeface="Roboto" panose="02000000000000000000" pitchFamily="2" charset="0"/>
              </a:rPr>
              <a:t>Dựa trên các giá trị và nguyên tắc Agile, Scrum giúp nhóm làm việc tự tổ chức và cải tiến liên tục thông qua các sprint ngắn.</a:t>
            </a:r>
            <a:endParaRPr lang="en-US" sz="2000" dirty="0">
              <a:latin typeface="Roboto" panose="02000000000000000000" pitchFamily="2" charset="0"/>
              <a:ea typeface="Roboto" panose="02000000000000000000" pitchFamily="2" charset="0"/>
              <a:cs typeface="Roboto" panose="02000000000000000000" pitchFamily="2" charset="0"/>
            </a:endParaRPr>
          </a:p>
        </p:txBody>
      </p:sp>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pic>
        <p:nvPicPr>
          <p:cNvPr id="13" name="Picture Placeholder 12">
            <a:extLst>
              <a:ext uri="{FF2B5EF4-FFF2-40B4-BE49-F238E27FC236}">
                <a16:creationId xmlns:a16="http://schemas.microsoft.com/office/drawing/2014/main" id="{BE03487C-E0D0-6A08-FEB9-E2F407910AF4}"/>
              </a:ext>
            </a:extLst>
          </p:cNvPr>
          <p:cNvPicPr>
            <a:picLocks noGrp="1" noChangeAspect="1"/>
          </p:cNvPicPr>
          <p:nvPr>
            <p:ph type="pic" sz="quarter" idx="47"/>
          </p:nvPr>
        </p:nvPicPr>
        <p:blipFill rotWithShape="1">
          <a:blip r:embed="rId2"/>
          <a:srcRect t="-65001" b="-65001"/>
          <a:stretch/>
        </p:blipFill>
        <p:spPr/>
      </p:pic>
      <p:sp>
        <p:nvSpPr>
          <p:cNvPr id="5" name="Footer Placeholder 3">
            <a:extLst>
              <a:ext uri="{FF2B5EF4-FFF2-40B4-BE49-F238E27FC236}">
                <a16:creationId xmlns:a16="http://schemas.microsoft.com/office/drawing/2014/main" id="{70F72B8A-E592-D947-8FDE-B0489D2CEB3F}"/>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549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A90AD-24BB-4F9E-FC98-C13018EFF3E4}"/>
              </a:ext>
            </a:extLst>
          </p:cNvPr>
          <p:cNvSpPr>
            <a:spLocks noGrp="1"/>
          </p:cNvSpPr>
          <p:nvPr>
            <p:ph type="body" sz="quarter" idx="27"/>
          </p:nvPr>
        </p:nvSpPr>
        <p:spPr>
          <a:xfrm>
            <a:off x="2040970" y="4432825"/>
            <a:ext cx="1877575" cy="506399"/>
          </a:xfrm>
        </p:spPr>
        <p:txBody>
          <a:bodyPr/>
          <a:lstStyle/>
          <a:p>
            <a:r>
              <a:rPr lang="en-US" dirty="0">
                <a:latin typeface="Roboto" panose="02000000000000000000" pitchFamily="2" charset="0"/>
                <a:ea typeface="Roboto" panose="02000000000000000000" pitchFamily="2" charset="0"/>
              </a:rPr>
              <a:t>Sprint Planning</a:t>
            </a:r>
          </a:p>
        </p:txBody>
      </p:sp>
      <p:sp>
        <p:nvSpPr>
          <p:cNvPr id="4" name="Text Placeholder 3">
            <a:extLst>
              <a:ext uri="{FF2B5EF4-FFF2-40B4-BE49-F238E27FC236}">
                <a16:creationId xmlns:a16="http://schemas.microsoft.com/office/drawing/2014/main" id="{14935403-6830-611E-F695-3438BAB39B1A}"/>
              </a:ext>
            </a:extLst>
          </p:cNvPr>
          <p:cNvSpPr>
            <a:spLocks noGrp="1"/>
          </p:cNvSpPr>
          <p:nvPr>
            <p:ph type="body" sz="quarter" idx="49"/>
          </p:nvPr>
        </p:nvSpPr>
        <p:spPr>
          <a:xfrm>
            <a:off x="4107514" y="4432825"/>
            <a:ext cx="1877575" cy="506399"/>
          </a:xfrm>
        </p:spPr>
        <p:txBody>
          <a:bodyPr/>
          <a:lstStyle/>
          <a:p>
            <a:r>
              <a:rPr lang="en-US" dirty="0">
                <a:latin typeface="Roboto" panose="02000000000000000000" pitchFamily="2" charset="0"/>
                <a:ea typeface="Roboto" panose="02000000000000000000" pitchFamily="2" charset="0"/>
              </a:rPr>
              <a:t>Daily Stand-up</a:t>
            </a:r>
          </a:p>
        </p:txBody>
      </p:sp>
      <p:sp>
        <p:nvSpPr>
          <p:cNvPr id="6" name="Text Placeholder 5">
            <a:extLst>
              <a:ext uri="{FF2B5EF4-FFF2-40B4-BE49-F238E27FC236}">
                <a16:creationId xmlns:a16="http://schemas.microsoft.com/office/drawing/2014/main" id="{EAF09C43-DEF1-34AE-C943-943034B79EEF}"/>
              </a:ext>
            </a:extLst>
          </p:cNvPr>
          <p:cNvSpPr>
            <a:spLocks noGrp="1"/>
          </p:cNvSpPr>
          <p:nvPr>
            <p:ph type="body" sz="quarter" idx="51"/>
          </p:nvPr>
        </p:nvSpPr>
        <p:spPr>
          <a:xfrm>
            <a:off x="6293098" y="4432825"/>
            <a:ext cx="1877575" cy="506399"/>
          </a:xfrm>
        </p:spPr>
        <p:txBody>
          <a:bodyPr/>
          <a:lstStyle/>
          <a:p>
            <a:r>
              <a:rPr lang="en-US" dirty="0">
                <a:latin typeface="Roboto" panose="02000000000000000000" pitchFamily="2" charset="0"/>
                <a:ea typeface="Roboto" panose="02000000000000000000" pitchFamily="2" charset="0"/>
              </a:rPr>
              <a:t>Sprint Review</a:t>
            </a:r>
          </a:p>
        </p:txBody>
      </p:sp>
      <p:sp>
        <p:nvSpPr>
          <p:cNvPr id="8" name="Text Placeholder 7">
            <a:extLst>
              <a:ext uri="{FF2B5EF4-FFF2-40B4-BE49-F238E27FC236}">
                <a16:creationId xmlns:a16="http://schemas.microsoft.com/office/drawing/2014/main" id="{EBC90D6E-3BBD-2E2C-B768-D92355928B59}"/>
              </a:ext>
            </a:extLst>
          </p:cNvPr>
          <p:cNvSpPr>
            <a:spLocks noGrp="1"/>
          </p:cNvSpPr>
          <p:nvPr>
            <p:ph type="body" sz="quarter" idx="53"/>
          </p:nvPr>
        </p:nvSpPr>
        <p:spPr>
          <a:xfrm>
            <a:off x="8478682" y="4432825"/>
            <a:ext cx="1877575" cy="506399"/>
          </a:xfrm>
        </p:spPr>
        <p:txBody>
          <a:bodyPr/>
          <a:lstStyle/>
          <a:p>
            <a:r>
              <a:rPr lang="en-US" dirty="0">
                <a:latin typeface="Roboto" panose="02000000000000000000" pitchFamily="2" charset="0"/>
                <a:ea typeface="Roboto" panose="02000000000000000000" pitchFamily="2" charset="0"/>
              </a:rPr>
              <a:t>Sprint Retrospective</a:t>
            </a:r>
          </a:p>
        </p:txBody>
      </p:sp>
      <p:pic>
        <p:nvPicPr>
          <p:cNvPr id="23" name="Picture Placeholder 22">
            <a:extLst>
              <a:ext uri="{FF2B5EF4-FFF2-40B4-BE49-F238E27FC236}">
                <a16:creationId xmlns:a16="http://schemas.microsoft.com/office/drawing/2014/main" id="{1057A65B-2424-C3B1-D515-E644F78DCB4E}"/>
              </a:ext>
            </a:extLst>
          </p:cNvPr>
          <p:cNvPicPr>
            <a:picLocks noGrp="1" noChangeAspect="1"/>
          </p:cNvPicPr>
          <p:nvPr>
            <p:ph type="pic" sz="quarter" idx="57"/>
          </p:nvPr>
        </p:nvPicPr>
        <p:blipFill rotWithShape="1">
          <a:blip r:embed="rId2"/>
          <a:srcRect t="-6752" b="-6752"/>
          <a:stretch/>
        </p:blipFill>
        <p:spPr>
          <a:xfrm>
            <a:off x="2201863" y="2089150"/>
            <a:ext cx="1622425" cy="1841500"/>
          </a:xfrm>
          <a:prstGeom prst="rect">
            <a:avLst/>
          </a:prstGeom>
        </p:spPr>
      </p:pic>
      <p:pic>
        <p:nvPicPr>
          <p:cNvPr id="25" name="Picture Placeholder 24">
            <a:extLst>
              <a:ext uri="{FF2B5EF4-FFF2-40B4-BE49-F238E27FC236}">
                <a16:creationId xmlns:a16="http://schemas.microsoft.com/office/drawing/2014/main" id="{8D4169D8-CA07-BF59-0EE9-7BA885C617E0}"/>
              </a:ext>
            </a:extLst>
          </p:cNvPr>
          <p:cNvPicPr>
            <a:picLocks noGrp="1" noChangeAspect="1"/>
          </p:cNvPicPr>
          <p:nvPr>
            <p:ph type="pic" sz="quarter" idx="58"/>
          </p:nvPr>
        </p:nvPicPr>
        <p:blipFill rotWithShape="1">
          <a:blip r:embed="rId3"/>
          <a:srcRect t="-6807" b="-6807"/>
          <a:stretch/>
        </p:blipFill>
        <p:spPr>
          <a:xfrm>
            <a:off x="4329113" y="2089150"/>
            <a:ext cx="1620837" cy="1841500"/>
          </a:xfrm>
          <a:prstGeom prst="rect">
            <a:avLst/>
          </a:prstGeom>
        </p:spPr>
      </p:pic>
      <p:pic>
        <p:nvPicPr>
          <p:cNvPr id="27" name="Picture Placeholder 26">
            <a:extLst>
              <a:ext uri="{FF2B5EF4-FFF2-40B4-BE49-F238E27FC236}">
                <a16:creationId xmlns:a16="http://schemas.microsoft.com/office/drawing/2014/main" id="{B8D97198-73B3-4771-66E2-557BEF2E6E46}"/>
              </a:ext>
            </a:extLst>
          </p:cNvPr>
          <p:cNvPicPr>
            <a:picLocks noGrp="1" noChangeAspect="1"/>
          </p:cNvPicPr>
          <p:nvPr>
            <p:ph type="pic" sz="quarter" idx="59"/>
          </p:nvPr>
        </p:nvPicPr>
        <p:blipFill rotWithShape="1">
          <a:blip r:embed="rId4"/>
          <a:srcRect t="-6807" b="-6807"/>
          <a:stretch/>
        </p:blipFill>
        <p:spPr>
          <a:xfrm>
            <a:off x="6454775" y="2089150"/>
            <a:ext cx="1620838" cy="1841500"/>
          </a:xfrm>
          <a:prstGeom prst="rect">
            <a:avLst/>
          </a:prstGeom>
        </p:spPr>
      </p:pic>
      <p:pic>
        <p:nvPicPr>
          <p:cNvPr id="29" name="Picture Placeholder 28">
            <a:extLst>
              <a:ext uri="{FF2B5EF4-FFF2-40B4-BE49-F238E27FC236}">
                <a16:creationId xmlns:a16="http://schemas.microsoft.com/office/drawing/2014/main" id="{6638754A-8C7B-4334-3204-3FC9A46E54D5}"/>
              </a:ext>
            </a:extLst>
          </p:cNvPr>
          <p:cNvPicPr>
            <a:picLocks noGrp="1" noChangeAspect="1"/>
          </p:cNvPicPr>
          <p:nvPr>
            <p:ph type="pic" sz="quarter" idx="60"/>
          </p:nvPr>
        </p:nvPicPr>
        <p:blipFill rotWithShape="1">
          <a:blip r:embed="rId5"/>
          <a:srcRect t="-6807" b="-6807"/>
          <a:stretch/>
        </p:blipFill>
        <p:spPr>
          <a:xfrm>
            <a:off x="8580438" y="2089150"/>
            <a:ext cx="1620837" cy="1841500"/>
          </a:xfrm>
          <a:prstGeom prst="rect">
            <a:avLst/>
          </a:prstGeom>
        </p:spPr>
      </p:pic>
      <p:sp>
        <p:nvSpPr>
          <p:cNvPr id="17" name="Title 16">
            <a:extLst>
              <a:ext uri="{FF2B5EF4-FFF2-40B4-BE49-F238E27FC236}">
                <a16:creationId xmlns:a16="http://schemas.microsoft.com/office/drawing/2014/main" id="{68F301F2-58C8-DCE2-7598-2B64F24A46A7}"/>
              </a:ext>
            </a:extLst>
          </p:cNvPr>
          <p:cNvSpPr>
            <a:spLocks noGrp="1"/>
          </p:cNvSpPr>
          <p:nvPr>
            <p:ph type="title"/>
          </p:nvPr>
        </p:nvSpPr>
        <p:spPr/>
        <p:txBody>
          <a:bodyPr/>
          <a:lstStyle/>
          <a:p>
            <a:r>
              <a:rPr lang="en-US" dirty="0"/>
              <a:t>Quy </a:t>
            </a:r>
            <a:r>
              <a:rPr lang="en-US" dirty="0" err="1"/>
              <a:t>trình</a:t>
            </a:r>
            <a:r>
              <a:rPr lang="en-US" dirty="0"/>
              <a:t> Scrum</a:t>
            </a:r>
          </a:p>
        </p:txBody>
      </p:sp>
      <p:sp>
        <p:nvSpPr>
          <p:cNvPr id="19" name="Slide Number Placeholder 18">
            <a:extLst>
              <a:ext uri="{FF2B5EF4-FFF2-40B4-BE49-F238E27FC236}">
                <a16:creationId xmlns:a16="http://schemas.microsoft.com/office/drawing/2014/main" id="{1773C31B-7C9B-D009-3DDD-50DE3C4B9113}"/>
              </a:ext>
            </a:extLst>
          </p:cNvPr>
          <p:cNvSpPr>
            <a:spLocks noGrp="1"/>
          </p:cNvSpPr>
          <p:nvPr>
            <p:ph type="sldNum" sz="quarter" idx="63"/>
          </p:nvPr>
        </p:nvSpPr>
        <p:spPr/>
        <p:txBody>
          <a:bodyPr/>
          <a:lstStyle/>
          <a:p>
            <a:fld id="{47FEACEE-25B4-4A2D-B147-27296E36371D}" type="slidenum">
              <a:rPr lang="en-US" altLang="zh-CN" smtClean="0"/>
              <a:pPr/>
              <a:t>11</a:t>
            </a:fld>
            <a:endParaRPr lang="en-US" altLang="zh-CN" dirty="0"/>
          </a:p>
        </p:txBody>
      </p:sp>
      <p:sp>
        <p:nvSpPr>
          <p:cNvPr id="3" name="Footer Placeholder 3">
            <a:extLst>
              <a:ext uri="{FF2B5EF4-FFF2-40B4-BE49-F238E27FC236}">
                <a16:creationId xmlns:a16="http://schemas.microsoft.com/office/drawing/2014/main" id="{1B94951A-DA03-5F7B-8082-5B6DB5009629}"/>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61563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0654DA-CB70-0D0A-10DF-E4A5CA14BC04}"/>
              </a:ext>
            </a:extLst>
          </p:cNvPr>
          <p:cNvSpPr>
            <a:spLocks noGrp="1"/>
          </p:cNvSpPr>
          <p:nvPr>
            <p:ph type="body" sz="quarter" idx="27"/>
          </p:nvPr>
        </p:nvSpPr>
        <p:spPr/>
        <p:txBody>
          <a:bodyPr/>
          <a:lstStyle/>
          <a:p>
            <a:r>
              <a:rPr lang="en-US" dirty="0">
                <a:latin typeface="Roboto" panose="02000000000000000000" pitchFamily="2" charset="0"/>
                <a:ea typeface="Roboto" panose="02000000000000000000" pitchFamily="2" charset="0"/>
              </a:rPr>
              <a:t>REACTJS</a:t>
            </a:r>
          </a:p>
        </p:txBody>
      </p:sp>
      <p:sp>
        <p:nvSpPr>
          <p:cNvPr id="3" name="Text Placeholder 2">
            <a:extLst>
              <a:ext uri="{FF2B5EF4-FFF2-40B4-BE49-F238E27FC236}">
                <a16:creationId xmlns:a16="http://schemas.microsoft.com/office/drawing/2014/main" id="{66DF4D00-73D8-9073-90D4-B7E8D2B13CE7}"/>
              </a:ext>
            </a:extLst>
          </p:cNvPr>
          <p:cNvSpPr>
            <a:spLocks noGrp="1"/>
          </p:cNvSpPr>
          <p:nvPr>
            <p:ph type="body" sz="quarter" idx="28"/>
          </p:nvPr>
        </p:nvSpPr>
        <p:spPr>
          <a:xfrm>
            <a:off x="913401" y="4952295"/>
            <a:ext cx="1691687" cy="811178"/>
          </a:xfrm>
        </p:spPr>
        <p:txBody>
          <a:bodyPr/>
          <a:lstStyle/>
          <a:p>
            <a:r>
              <a:rPr lang="en-US" dirty="0">
                <a:latin typeface="Roboto" panose="02000000000000000000" pitchFamily="2" charset="0"/>
                <a:ea typeface="Roboto" panose="02000000000000000000" pitchFamily="2" charset="0"/>
              </a:rPr>
              <a:t>Framework </a:t>
            </a:r>
            <a:r>
              <a:rPr lang="en-US" dirty="0" err="1">
                <a:latin typeface="Roboto" panose="02000000000000000000" pitchFamily="2" charset="0"/>
                <a:ea typeface="Roboto" panose="02000000000000000000" pitchFamily="2" charset="0"/>
              </a:rPr>
              <a:t>hỗ</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mạnh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mẽ</a:t>
            </a:r>
            <a:endParaRPr lang="en-US" dirty="0">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0B7812FC-7644-F2BB-D53B-70F4D1B4244D}"/>
              </a:ext>
            </a:extLst>
          </p:cNvPr>
          <p:cNvSpPr>
            <a:spLocks noGrp="1"/>
          </p:cNvSpPr>
          <p:nvPr>
            <p:ph type="body" sz="quarter" idx="49"/>
          </p:nvPr>
        </p:nvSpPr>
        <p:spPr/>
        <p:txBody>
          <a:bodyPr/>
          <a:lstStyle/>
          <a:p>
            <a:r>
              <a:rPr lang="en-US" dirty="0">
                <a:latin typeface="Roboto" panose="02000000000000000000" pitchFamily="2" charset="0"/>
                <a:ea typeface="Roboto" panose="02000000000000000000" pitchFamily="2" charset="0"/>
              </a:rPr>
              <a:t>NODEJS</a:t>
            </a:r>
          </a:p>
        </p:txBody>
      </p:sp>
      <p:sp>
        <p:nvSpPr>
          <p:cNvPr id="5" name="Text Placeholder 4">
            <a:extLst>
              <a:ext uri="{FF2B5EF4-FFF2-40B4-BE49-F238E27FC236}">
                <a16:creationId xmlns:a16="http://schemas.microsoft.com/office/drawing/2014/main" id="{009164CB-5115-600F-F21F-2A26A1AC1150}"/>
              </a:ext>
            </a:extLst>
          </p:cNvPr>
          <p:cNvSpPr>
            <a:spLocks noGrp="1"/>
          </p:cNvSpPr>
          <p:nvPr>
            <p:ph type="body" sz="quarter" idx="50"/>
          </p:nvPr>
        </p:nvSpPr>
        <p:spPr>
          <a:xfrm>
            <a:off x="2979171" y="4952295"/>
            <a:ext cx="1691687" cy="811178"/>
          </a:xfrm>
        </p:spPr>
        <p:txBody>
          <a:bodyPr/>
          <a:lstStyle/>
          <a:p>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tốt</a:t>
            </a:r>
            <a:r>
              <a:rPr lang="en-US" dirty="0">
                <a:latin typeface="Roboto" panose="02000000000000000000" pitchFamily="2" charset="0"/>
                <a:ea typeface="Roboto" panose="02000000000000000000" pitchFamily="2" charset="0"/>
              </a:rPr>
              <a:t> server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tốc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endParaRPr lang="en-US" dirty="0">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82C8EE4C-4F5B-D7CE-E275-FF9EFD275BCA}"/>
              </a:ext>
            </a:extLst>
          </p:cNvPr>
          <p:cNvSpPr>
            <a:spLocks noGrp="1"/>
          </p:cNvSpPr>
          <p:nvPr>
            <p:ph type="body" sz="quarter" idx="51"/>
          </p:nvPr>
        </p:nvSpPr>
        <p:spPr/>
        <p:txBody>
          <a:bodyPr/>
          <a:lstStyle/>
          <a:p>
            <a:r>
              <a:rPr lang="en-US" dirty="0"/>
              <a:t>MYSQL</a:t>
            </a:r>
          </a:p>
        </p:txBody>
      </p:sp>
      <p:sp>
        <p:nvSpPr>
          <p:cNvPr id="7" name="Text Placeholder 6">
            <a:extLst>
              <a:ext uri="{FF2B5EF4-FFF2-40B4-BE49-F238E27FC236}">
                <a16:creationId xmlns:a16="http://schemas.microsoft.com/office/drawing/2014/main" id="{42AF52C0-6E89-43D5-B1FD-D68E1DD5F0D8}"/>
              </a:ext>
            </a:extLst>
          </p:cNvPr>
          <p:cNvSpPr>
            <a:spLocks noGrp="1"/>
          </p:cNvSpPr>
          <p:nvPr>
            <p:ph type="body" sz="quarter" idx="52"/>
          </p:nvPr>
        </p:nvSpPr>
        <p:spPr>
          <a:xfrm>
            <a:off x="5200150" y="4922964"/>
            <a:ext cx="1691687" cy="811178"/>
          </a:xfrm>
        </p:spPr>
        <p:txBody>
          <a:bodyPr/>
          <a:lstStyle/>
          <a:p>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thích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nodejs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cũng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câu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lệnh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giản</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20F7D94F-2B05-47C6-2E8D-AE96D6745FE4}"/>
              </a:ext>
            </a:extLst>
          </p:cNvPr>
          <p:cNvSpPr>
            <a:spLocks noGrp="1"/>
          </p:cNvSpPr>
          <p:nvPr>
            <p:ph type="body" sz="quarter" idx="53"/>
          </p:nvPr>
        </p:nvSpPr>
        <p:spPr/>
        <p:txBody>
          <a:bodyPr/>
          <a:lstStyle/>
          <a:p>
            <a:r>
              <a:rPr lang="en-US" dirty="0"/>
              <a:t>GITHUB</a:t>
            </a:r>
          </a:p>
        </p:txBody>
      </p:sp>
      <p:sp>
        <p:nvSpPr>
          <p:cNvPr id="9" name="Text Placeholder 8">
            <a:extLst>
              <a:ext uri="{FF2B5EF4-FFF2-40B4-BE49-F238E27FC236}">
                <a16:creationId xmlns:a16="http://schemas.microsoft.com/office/drawing/2014/main" id="{A25407D5-1EEC-7F81-DF73-EC2969878FE7}"/>
              </a:ext>
            </a:extLst>
          </p:cNvPr>
          <p:cNvSpPr>
            <a:spLocks noGrp="1"/>
          </p:cNvSpPr>
          <p:nvPr>
            <p:ph type="body" sz="quarter" idx="54"/>
          </p:nvPr>
        </p:nvSpPr>
        <p:spPr>
          <a:xfrm>
            <a:off x="7445370" y="4952295"/>
            <a:ext cx="1691687" cy="1023614"/>
          </a:xfrm>
        </p:spPr>
        <p:txBody>
          <a:bodyPr/>
          <a:lstStyle/>
          <a:p>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nhóm</a:t>
            </a:r>
            <a:r>
              <a:rPr lang="en-US" dirty="0">
                <a:latin typeface="Roboto" panose="02000000000000000000" pitchFamily="2" charset="0"/>
                <a:ea typeface="Roboto" panose="02000000000000000000" pitchFamily="2" charset="0"/>
              </a:rPr>
              <a:t> 1 </a:t>
            </a:r>
            <a:r>
              <a:rPr lang="en-US" dirty="0" err="1">
                <a:latin typeface="Roboto" panose="02000000000000000000" pitchFamily="2" charset="0"/>
                <a:ea typeface="Roboto" panose="02000000000000000000" pitchFamily="2" charset="0"/>
              </a:rPr>
              <a:t>cách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thuận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cũng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FA9E0E2D-5E0C-98A6-CBB9-82C357C0506C}"/>
              </a:ext>
            </a:extLst>
          </p:cNvPr>
          <p:cNvSpPr>
            <a:spLocks noGrp="1"/>
          </p:cNvSpPr>
          <p:nvPr>
            <p:ph type="body" sz="quarter" idx="55"/>
          </p:nvPr>
        </p:nvSpPr>
        <p:spPr/>
        <p:txBody>
          <a:bodyPr/>
          <a:lstStyle/>
          <a:p>
            <a:r>
              <a:rPr lang="en-US" dirty="0">
                <a:latin typeface="Roboto" panose="02000000000000000000" pitchFamily="2" charset="0"/>
                <a:ea typeface="Roboto" panose="02000000000000000000" pitchFamily="2" charset="0"/>
              </a:rPr>
              <a:t>DOCKER</a:t>
            </a:r>
          </a:p>
        </p:txBody>
      </p:sp>
      <p:sp>
        <p:nvSpPr>
          <p:cNvPr id="11" name="Text Placeholder 10">
            <a:extLst>
              <a:ext uri="{FF2B5EF4-FFF2-40B4-BE49-F238E27FC236}">
                <a16:creationId xmlns:a16="http://schemas.microsoft.com/office/drawing/2014/main" id="{C657E2F3-24A2-981F-24F3-7979E8C3274C}"/>
              </a:ext>
            </a:extLst>
          </p:cNvPr>
          <p:cNvSpPr>
            <a:spLocks noGrp="1"/>
          </p:cNvSpPr>
          <p:nvPr>
            <p:ph type="body" sz="quarter" idx="56"/>
          </p:nvPr>
        </p:nvSpPr>
        <p:spPr/>
        <p:txBody>
          <a:bodyPr/>
          <a:lstStyle/>
          <a:p>
            <a:r>
              <a:rPr lang="en-US" dirty="0" err="1">
                <a:latin typeface="Roboto" panose="02000000000000000000" pitchFamily="2" charset="0"/>
                <a:ea typeface="Roboto" panose="02000000000000000000" pitchFamily="2" charset="0"/>
              </a:rPr>
              <a:t>Dễ</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mã</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nguồn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khai</a:t>
            </a:r>
            <a:r>
              <a:rPr lang="en-US" dirty="0">
                <a:latin typeface="Roboto" panose="02000000000000000000" pitchFamily="2" charset="0"/>
                <a:ea typeface="Roboto" panose="02000000000000000000" pitchFamily="2" charset="0"/>
              </a:rPr>
              <a:t> ở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a:t>
            </a:r>
            <a:r>
              <a:rPr lang="en-US" dirty="0">
                <a:latin typeface="Roboto" panose="02000000000000000000" pitchFamily="2" charset="0"/>
                <a:ea typeface="Roboto" panose="02000000000000000000" pitchFamily="2" charset="0"/>
              </a:rPr>
              <a:t> </a:t>
            </a:r>
          </a:p>
        </p:txBody>
      </p:sp>
      <p:pic>
        <p:nvPicPr>
          <p:cNvPr id="25" name="Picture Placeholder 24">
            <a:extLst>
              <a:ext uri="{FF2B5EF4-FFF2-40B4-BE49-F238E27FC236}">
                <a16:creationId xmlns:a16="http://schemas.microsoft.com/office/drawing/2014/main" id="{DBFBAC72-0201-EF13-D6EB-63F26AFEBEA1}"/>
              </a:ext>
            </a:extLst>
          </p:cNvPr>
          <p:cNvPicPr>
            <a:picLocks noGrp="1" noChangeAspect="1"/>
          </p:cNvPicPr>
          <p:nvPr>
            <p:ph type="pic" sz="quarter" idx="60"/>
          </p:nvPr>
        </p:nvPicPr>
        <p:blipFill>
          <a:blip r:embed="rId2"/>
          <a:srcRect l="5991" r="5991"/>
          <a:stretch>
            <a:fillRect/>
          </a:stretch>
        </p:blipFill>
        <p:spPr/>
      </p:pic>
      <p:pic>
        <p:nvPicPr>
          <p:cNvPr id="27" name="Picture Placeholder 26">
            <a:extLst>
              <a:ext uri="{FF2B5EF4-FFF2-40B4-BE49-F238E27FC236}">
                <a16:creationId xmlns:a16="http://schemas.microsoft.com/office/drawing/2014/main" id="{5804B8D0-9A48-97CB-87DB-629EF77201C8}"/>
              </a:ext>
            </a:extLst>
          </p:cNvPr>
          <p:cNvPicPr>
            <a:picLocks noGrp="1" noChangeAspect="1"/>
          </p:cNvPicPr>
          <p:nvPr>
            <p:ph type="pic" sz="quarter" idx="61"/>
          </p:nvPr>
        </p:nvPicPr>
        <p:blipFill>
          <a:blip r:embed="rId3"/>
          <a:srcRect l="5948" r="5948"/>
          <a:stretch>
            <a:fillRect/>
          </a:stretch>
        </p:blipFill>
        <p:spPr/>
      </p:pic>
      <p:sp>
        <p:nvSpPr>
          <p:cNvPr id="17" name="Title 16">
            <a:extLst>
              <a:ext uri="{FF2B5EF4-FFF2-40B4-BE49-F238E27FC236}">
                <a16:creationId xmlns:a16="http://schemas.microsoft.com/office/drawing/2014/main" id="{223D42FF-2909-C20C-09A4-E587816BE58D}"/>
              </a:ext>
            </a:extLst>
          </p:cNvPr>
          <p:cNvSpPr>
            <a:spLocks noGrp="1"/>
          </p:cNvSpPr>
          <p:nvPr>
            <p:ph type="title"/>
          </p:nvPr>
        </p:nvSpPr>
        <p:spPr/>
        <p:txBody>
          <a:bodyPr/>
          <a:lstStyle/>
          <a:p>
            <a:r>
              <a:rPr lang="en-US" dirty="0"/>
              <a:t>CÁC CÔNG NGHỆ KHÁC</a:t>
            </a:r>
          </a:p>
        </p:txBody>
      </p:sp>
      <p:sp>
        <p:nvSpPr>
          <p:cNvPr id="19" name="Slide Number Placeholder 18">
            <a:extLst>
              <a:ext uri="{FF2B5EF4-FFF2-40B4-BE49-F238E27FC236}">
                <a16:creationId xmlns:a16="http://schemas.microsoft.com/office/drawing/2014/main" id="{425077BA-BD98-2EF9-63A9-57F66DA5C315}"/>
              </a:ext>
            </a:extLst>
          </p:cNvPr>
          <p:cNvSpPr>
            <a:spLocks noGrp="1"/>
          </p:cNvSpPr>
          <p:nvPr>
            <p:ph type="sldNum" sz="quarter" idx="63"/>
          </p:nvPr>
        </p:nvSpPr>
        <p:spPr/>
        <p:txBody>
          <a:bodyPr/>
          <a:lstStyle/>
          <a:p>
            <a:fld id="{47FEACEE-25B4-4A2D-B147-27296E36371D}" type="slidenum">
              <a:rPr lang="en-US" altLang="zh-CN" smtClean="0"/>
              <a:pPr/>
              <a:t>12</a:t>
            </a:fld>
            <a:endParaRPr lang="en-US" altLang="zh-CN" dirty="0"/>
          </a:p>
        </p:txBody>
      </p:sp>
      <p:pic>
        <p:nvPicPr>
          <p:cNvPr id="20" name="Picture Placeholder 8">
            <a:extLst>
              <a:ext uri="{FF2B5EF4-FFF2-40B4-BE49-F238E27FC236}">
                <a16:creationId xmlns:a16="http://schemas.microsoft.com/office/drawing/2014/main" id="{7327B84E-592C-B370-A81C-71585AE985E4}"/>
              </a:ext>
            </a:extLst>
          </p:cNvPr>
          <p:cNvPicPr>
            <a:picLocks noGrp="1" noChangeAspect="1"/>
          </p:cNvPicPr>
          <p:nvPr>
            <p:ph type="pic" sz="quarter" idx="57"/>
          </p:nvPr>
        </p:nvPicPr>
        <p:blipFill>
          <a:blip r:embed="rId4"/>
          <a:srcRect l="26881" r="26881"/>
          <a:stretch>
            <a:fillRect/>
          </a:stretch>
        </p:blipFill>
        <p:spPr>
          <a:xfrm>
            <a:off x="982663" y="2073275"/>
            <a:ext cx="1622425" cy="1841500"/>
          </a:xfrm>
        </p:spPr>
      </p:pic>
      <p:pic>
        <p:nvPicPr>
          <p:cNvPr id="22" name="Picture Placeholder 6">
            <a:extLst>
              <a:ext uri="{FF2B5EF4-FFF2-40B4-BE49-F238E27FC236}">
                <a16:creationId xmlns:a16="http://schemas.microsoft.com/office/drawing/2014/main" id="{C8E7B76C-2F53-3C5F-4404-410CF1B3D262}"/>
              </a:ext>
            </a:extLst>
          </p:cNvPr>
          <p:cNvPicPr>
            <a:picLocks noGrp="1" noChangeAspect="1"/>
          </p:cNvPicPr>
          <p:nvPr>
            <p:ph type="pic" sz="quarter" idx="58"/>
          </p:nvPr>
        </p:nvPicPr>
        <p:blipFill>
          <a:blip r:embed="rId5"/>
          <a:srcRect l="366" r="366"/>
          <a:stretch>
            <a:fillRect/>
          </a:stretch>
        </p:blipFill>
        <p:spPr>
          <a:xfrm>
            <a:off x="3109913" y="2073275"/>
            <a:ext cx="1620837" cy="1841500"/>
          </a:xfrm>
        </p:spPr>
      </p:pic>
      <p:pic>
        <p:nvPicPr>
          <p:cNvPr id="23" name="Picture Placeholder 14">
            <a:extLst>
              <a:ext uri="{FF2B5EF4-FFF2-40B4-BE49-F238E27FC236}">
                <a16:creationId xmlns:a16="http://schemas.microsoft.com/office/drawing/2014/main" id="{C4E1F876-9F41-EF4B-7047-216590536910}"/>
              </a:ext>
            </a:extLst>
          </p:cNvPr>
          <p:cNvPicPr>
            <a:picLocks noGrp="1" noChangeAspect="1"/>
          </p:cNvPicPr>
          <p:nvPr>
            <p:ph type="pic" sz="quarter" idx="59"/>
          </p:nvPr>
        </p:nvPicPr>
        <p:blipFill>
          <a:blip r:embed="rId6"/>
          <a:srcRect l="5991" r="5991"/>
          <a:stretch>
            <a:fillRect/>
          </a:stretch>
        </p:blipFill>
        <p:spPr>
          <a:xfrm>
            <a:off x="5235575" y="2073275"/>
            <a:ext cx="1620838" cy="1841500"/>
          </a:xfrm>
          <a:effectLst>
            <a:outerShdw blurRad="838200" dist="50800" dir="5400000" sx="75000" sy="75000" algn="ctr" rotWithShape="0">
              <a:srgbClr val="000000"/>
            </a:outerShdw>
          </a:effectLst>
        </p:spPr>
      </p:pic>
      <p:sp>
        <p:nvSpPr>
          <p:cNvPr id="28" name="Footer Placeholder 3">
            <a:extLst>
              <a:ext uri="{FF2B5EF4-FFF2-40B4-BE49-F238E27FC236}">
                <a16:creationId xmlns:a16="http://schemas.microsoft.com/office/drawing/2014/main" id="{A4965DC6-F735-977E-1432-610520975116}"/>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2048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691231" y="1546297"/>
            <a:ext cx="5961530" cy="1688906"/>
          </a:xfrm>
        </p:spPr>
        <p:txBody>
          <a:bodyPr/>
          <a:lstStyle/>
          <a:p>
            <a:r>
              <a:rPr lang="en-US" sz="3500" dirty="0">
                <a:latin typeface="Posterama Text Black (Headings)"/>
              </a:rPr>
              <a:t>HIỆN THỰC HÓA NGHIÊN CỨU</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773270" y="3235203"/>
            <a:ext cx="5190565" cy="1637961"/>
          </a:xfrm>
        </p:spPr>
        <p:txBody>
          <a:bodyPr/>
          <a:lstStyle/>
          <a:p>
            <a:r>
              <a:rPr lang="en-US" dirty="0">
                <a:latin typeface="Roboto" panose="02000000000000000000" pitchFamily="2" charset="0"/>
                <a:ea typeface="Roboto" panose="02000000000000000000" pitchFamily="2" charset="0"/>
              </a:rPr>
              <a:t>LẬP KẾ HOẠCH SCRUM</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13</a:t>
            </a:fld>
            <a:endParaRPr lang="en-US" altLang="zh-CN" noProof="0" dirty="0"/>
          </a:p>
        </p:txBody>
      </p:sp>
      <p:sp>
        <p:nvSpPr>
          <p:cNvPr id="2" name="Footer Placeholder 3">
            <a:extLst>
              <a:ext uri="{FF2B5EF4-FFF2-40B4-BE49-F238E27FC236}">
                <a16:creationId xmlns:a16="http://schemas.microsoft.com/office/drawing/2014/main" id="{04C2CF59-A08B-9056-D2DC-4CDACD736A04}"/>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95070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pic>
        <p:nvPicPr>
          <p:cNvPr id="2052" name="Picture 1">
            <a:extLst>
              <a:ext uri="{FF2B5EF4-FFF2-40B4-BE49-F238E27FC236}">
                <a16:creationId xmlns:a16="http://schemas.microsoft.com/office/drawing/2014/main" id="{8CC6C42A-4F74-A2AD-D896-EB1B24B40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074" y="1796504"/>
            <a:ext cx="9986767" cy="226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86074" y="4372017"/>
            <a:ext cx="7153836" cy="1092607"/>
          </a:xfrm>
          <a:prstGeom prst="rect">
            <a:avLst/>
          </a:prstGeom>
          <a:noFill/>
        </p:spPr>
        <p:txBody>
          <a:bodyPr wrap="square">
            <a:spAutoFit/>
          </a:bodyPr>
          <a:lstStyle/>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Nhiệm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vụ</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tuần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đầu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tiên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api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khách</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figma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endParaRPr lang="en-US" sz="1500" dirty="0">
              <a:effectLst/>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1768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4099" name="Picture 1">
            <a:extLst>
              <a:ext uri="{FF2B5EF4-FFF2-40B4-BE49-F238E27FC236}">
                <a16:creationId xmlns:a16="http://schemas.microsoft.com/office/drawing/2014/main" id="{02E21DDF-EA23-4351-D6CD-44B379F0E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210" y="1419599"/>
            <a:ext cx="9327496" cy="451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14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5123" name="Picture 1">
            <a:extLst>
              <a:ext uri="{FF2B5EF4-FFF2-40B4-BE49-F238E27FC236}">
                <a16:creationId xmlns:a16="http://schemas.microsoft.com/office/drawing/2014/main" id="{096E8C58-2064-D67E-6DC8-A43B41B2C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89" y="1387447"/>
            <a:ext cx="9708821" cy="468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15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6147" name="Picture 1">
            <a:extLst>
              <a:ext uri="{FF2B5EF4-FFF2-40B4-BE49-F238E27FC236}">
                <a16:creationId xmlns:a16="http://schemas.microsoft.com/office/drawing/2014/main" id="{79AAE015-08B7-FD9D-68AF-2EE9F9B61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563" y="1494725"/>
            <a:ext cx="9060142" cy="438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529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Tuần</a:t>
            </a:r>
            <a:r>
              <a:rPr lang="en-US" sz="1500" b="1" dirty="0">
                <a:effectLst/>
                <a:latin typeface="Roboto" panose="02000000000000000000" pitchFamily="2" charset="0"/>
                <a:ea typeface="Roboto" panose="02000000000000000000" pitchFamily="2" charset="0"/>
              </a:rPr>
              <a:t> 1: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22/4 – 29/4: Trang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đăng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nhập</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API</a:t>
            </a:r>
            <a:endParaRPr lang="en-US" sz="1500" dirty="0">
              <a:effectLst/>
              <a:latin typeface="Roboto" panose="02000000000000000000" pitchFamily="2" charset="0"/>
              <a:ea typeface="Roboto" panose="02000000000000000000" pitchFamily="2" charset="0"/>
            </a:endParaRPr>
          </a:p>
        </p:txBody>
      </p:sp>
      <p:pic>
        <p:nvPicPr>
          <p:cNvPr id="3074" name="Picture 1">
            <a:extLst>
              <a:ext uri="{FF2B5EF4-FFF2-40B4-BE49-F238E27FC236}">
                <a16:creationId xmlns:a16="http://schemas.microsoft.com/office/drawing/2014/main" id="{E28508D9-2230-B5F3-5DE7-C62F39C34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153" y="1442768"/>
            <a:ext cx="9793965" cy="416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5A342C1-33C9-6126-2F79-EBB1A4540B9D}"/>
              </a:ext>
            </a:extLst>
          </p:cNvPr>
          <p:cNvSpPr txBox="1"/>
          <p:nvPr/>
        </p:nvSpPr>
        <p:spPr>
          <a:xfrm>
            <a:off x="1714487" y="5781840"/>
            <a:ext cx="8561295" cy="323165"/>
          </a:xfrm>
          <a:prstGeom prst="rect">
            <a:avLst/>
          </a:prstGeom>
          <a:noFill/>
        </p:spPr>
        <p:txBody>
          <a:bodyPr wrap="square">
            <a:spAutoFit/>
          </a:bodyPr>
          <a:lstStyle/>
          <a:p>
            <a:pPr algn="ctr"/>
            <a:r>
              <a:rPr lang="en-US" sz="1500" dirty="0">
                <a:effectLst/>
                <a:latin typeface="Roboto" panose="02000000000000000000" pitchFamily="2" charset="0"/>
                <a:ea typeface="Roboto" panose="02000000000000000000" pitchFamily="2" charset="0"/>
              </a:rPr>
              <a:t>	- </a:t>
            </a:r>
            <a:r>
              <a:rPr lang="en-US" sz="1500" dirty="0" err="1">
                <a:effectLst/>
                <a:latin typeface="Roboto" panose="02000000000000000000" pitchFamily="2" charset="0"/>
                <a:ea typeface="Roboto" panose="02000000000000000000" pitchFamily="2" charset="0"/>
              </a:rPr>
              <a:t>Kết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của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tuần</a:t>
            </a:r>
            <a:r>
              <a:rPr lang="en-US" sz="1500" dirty="0">
                <a:effectLst/>
                <a:latin typeface="Roboto" panose="02000000000000000000" pitchFamily="2" charset="0"/>
                <a:ea typeface="Roboto" panose="02000000000000000000" pitchFamily="2" charset="0"/>
              </a:rPr>
              <a:t> 1 bao </a:t>
            </a:r>
            <a:r>
              <a:rPr lang="en-US" sz="1500" dirty="0" err="1">
                <a:effectLst/>
                <a:latin typeface="Roboto" panose="02000000000000000000" pitchFamily="2" charset="0"/>
                <a:ea typeface="Roboto" panose="02000000000000000000" pitchFamily="2" charset="0"/>
              </a:rPr>
              <a:t>gồm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đăng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nhập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user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endParaRPr lang="en-US" sz="15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4858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marL="0" marR="0">
              <a:lnSpc>
                <a:spcPct val="150000"/>
              </a:lnSpc>
              <a:spcBef>
                <a:spcPts val="0"/>
              </a:spcBef>
              <a:spcAft>
                <a:spcPts val="0"/>
              </a:spcAft>
            </a:pPr>
            <a:r>
              <a:rPr lang="en-US" sz="1500" b="1">
                <a:effectLst/>
                <a:latin typeface="Roboto" panose="02000000000000000000" pitchFamily="2" charset="0"/>
                <a:ea typeface="Roboto" panose="02000000000000000000" pitchFamily="2" charset="0"/>
                <a:cs typeface="Roboto" panose="02000000000000000000" pitchFamily="2" charset="0"/>
              </a:rPr>
              <a:t>- Tuần 2: Từ 29/4 – 6/5: Trang thông tin khách hàng</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95A342C1-33C9-6126-2F79-EBB1A4540B9D}"/>
              </a:ext>
            </a:extLst>
          </p:cNvPr>
          <p:cNvSpPr txBox="1"/>
          <p:nvPr/>
        </p:nvSpPr>
        <p:spPr>
          <a:xfrm>
            <a:off x="813942" y="4288268"/>
            <a:ext cx="10752300" cy="1426031"/>
          </a:xfrm>
          <a:prstGeom prst="rect">
            <a:avLst/>
          </a:prstGeom>
          <a:noFill/>
        </p:spPr>
        <p:txBody>
          <a:bodyPr wrap="square">
            <a:spAutoFit/>
          </a:bodyPr>
          <a:lstStyle/>
          <a:p>
            <a:pPr marL="457200" marR="0" algn="just">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trang Thông tin khách hàng</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API cho trang Thông tin khách hàng</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Hỗ trợ Fix bug phát sinh</a:t>
            </a:r>
          </a:p>
        </p:txBody>
      </p:sp>
      <p:pic>
        <p:nvPicPr>
          <p:cNvPr id="9" name="Picture 8">
            <a:extLst>
              <a:ext uri="{FF2B5EF4-FFF2-40B4-BE49-F238E27FC236}">
                <a16:creationId xmlns:a16="http://schemas.microsoft.com/office/drawing/2014/main" id="{FBD1951A-0297-71A2-26EE-8C3A1856BB18}"/>
              </a:ext>
            </a:extLst>
          </p:cNvPr>
          <p:cNvPicPr>
            <a:picLocks noChangeAspect="1"/>
          </p:cNvPicPr>
          <p:nvPr/>
        </p:nvPicPr>
        <p:blipFill>
          <a:blip r:embed="rId2"/>
          <a:stretch>
            <a:fillRect/>
          </a:stretch>
        </p:blipFill>
        <p:spPr>
          <a:xfrm>
            <a:off x="625757" y="1727948"/>
            <a:ext cx="10940485" cy="2560320"/>
          </a:xfrm>
          <a:prstGeom prst="rect">
            <a:avLst/>
          </a:prstGeom>
        </p:spPr>
      </p:pic>
    </p:spTree>
    <p:extLst>
      <p:ext uri="{BB962C8B-B14F-4D97-AF65-F5344CB8AC3E}">
        <p14:creationId xmlns:p14="http://schemas.microsoft.com/office/powerpoint/2010/main" val="20872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a:t>XÂY </a:t>
            </a:r>
            <a:r>
              <a:rPr lang="en-US" dirty="0"/>
              <a:t>DỰNG </a:t>
            </a:r>
            <a:r>
              <a:rPr lang="en-US"/>
              <a:t>WEBSITE BÁN PC</a:t>
            </a:r>
            <a:endParaRPr lang="en-US" dirty="0"/>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a:latin typeface="Posterama Text Black (Headings)"/>
                <a:cs typeface="Times New Roman" panose="02020603050405020304" pitchFamily="18" charset="0"/>
              </a:rPr>
              <a:t>, Lavarel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
        <p:nvSpPr>
          <p:cNvPr id="4" name="Footer Placeholder 3">
            <a:extLst>
              <a:ext uri="{FF2B5EF4-FFF2-40B4-BE49-F238E27FC236}">
                <a16:creationId xmlns:a16="http://schemas.microsoft.com/office/drawing/2014/main" id="{E6D1F995-917F-BA2A-B3E9-92C1C77CF5B6}"/>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XÂY DỰNG WEBSITE BÁN PC</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marL="0" marR="0">
              <a:lnSpc>
                <a:spcPct val="150000"/>
              </a:lnSpc>
              <a:spcBef>
                <a:spcPts val="0"/>
              </a:spcBef>
              <a:spcAft>
                <a:spcPts val="0"/>
              </a:spcAft>
            </a:pPr>
            <a:r>
              <a:rPr lang="en-US" sz="1500" b="1">
                <a:effectLst/>
                <a:latin typeface="Roboto" panose="02000000000000000000" pitchFamily="2" charset="0"/>
                <a:ea typeface="Roboto" panose="02000000000000000000" pitchFamily="2" charset="0"/>
                <a:cs typeface="Roboto" panose="02000000000000000000" pitchFamily="2" charset="0"/>
              </a:rPr>
              <a:t>- Tuần 2: Từ 29/4 – 6/5: Trang thông tin khách hàng</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2050" name="Picture 1">
            <a:extLst>
              <a:ext uri="{FF2B5EF4-FFF2-40B4-BE49-F238E27FC236}">
                <a16:creationId xmlns:a16="http://schemas.microsoft.com/office/drawing/2014/main" id="{C80EA69E-6539-486F-D722-111B734B5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247" y="1462863"/>
            <a:ext cx="9111506" cy="448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008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marL="0" marR="0">
              <a:lnSpc>
                <a:spcPct val="150000"/>
              </a:lnSpc>
              <a:spcBef>
                <a:spcPts val="0"/>
              </a:spcBef>
              <a:spcAft>
                <a:spcPts val="0"/>
              </a:spcAft>
            </a:pPr>
            <a:r>
              <a:rPr lang="en-US" sz="1500" b="1">
                <a:effectLst/>
                <a:latin typeface="Roboto" panose="02000000000000000000" pitchFamily="2" charset="0"/>
                <a:ea typeface="Roboto" panose="02000000000000000000" pitchFamily="2" charset="0"/>
                <a:cs typeface="Roboto" panose="02000000000000000000" pitchFamily="2" charset="0"/>
              </a:rPr>
              <a:t>- Tuần 2: Từ 29/4 – 6/5: Trang thông tin khách hàng</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3074" name="Picture 2">
            <a:extLst>
              <a:ext uri="{FF2B5EF4-FFF2-40B4-BE49-F238E27FC236}">
                <a16:creationId xmlns:a16="http://schemas.microsoft.com/office/drawing/2014/main" id="{4812CFA9-7E34-CA10-52FC-A3E2B3067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659995"/>
            <a:ext cx="11335817" cy="4480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5C58CB-AA6D-8CE3-AF13-C9DDC7BFC9BE}"/>
              </a:ext>
            </a:extLst>
          </p:cNvPr>
          <p:cNvSpPr txBox="1"/>
          <p:nvPr/>
        </p:nvSpPr>
        <p:spPr>
          <a:xfrm>
            <a:off x="986072" y="1537305"/>
            <a:ext cx="3156437" cy="400110"/>
          </a:xfrm>
          <a:prstGeom prst="rect">
            <a:avLst/>
          </a:prstGeom>
          <a:noFill/>
        </p:spPr>
        <p:txBody>
          <a:bodyPr wrap="square">
            <a:spAutoFit/>
          </a:bodyPr>
          <a:lstStyle/>
          <a:p>
            <a:pPr marL="0" marR="0">
              <a:lnSpc>
                <a:spcPct val="150000"/>
              </a:lnSpc>
              <a:spcBef>
                <a:spcPts val="0"/>
              </a:spcBef>
              <a:spcAft>
                <a:spcPts val="0"/>
              </a:spcAft>
            </a:pPr>
            <a:r>
              <a:rPr lang="en-US" sz="1500" b="1" i="0">
                <a:effectLst/>
                <a:highlight>
                  <a:srgbClr val="FFFFFF"/>
                </a:highlight>
                <a:latin typeface="Roboto" panose="02000000000000000000" pitchFamily="2" charset="0"/>
                <a:ea typeface="Roboto" panose="02000000000000000000" pitchFamily="2" charset="0"/>
                <a:cs typeface="Roboto" panose="02000000000000000000" pitchFamily="2" charset="0"/>
              </a:rPr>
              <a:t>Sprint burndown chart</a:t>
            </a:r>
            <a:endParaRPr lang="en-US" sz="1500" b="1">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84901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26540" y="489541"/>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50236" y="4175745"/>
            <a:ext cx="10291527" cy="1785104"/>
          </a:xfrm>
          <a:prstGeom prst="rect">
            <a:avLst/>
          </a:prstGeom>
          <a:noFill/>
        </p:spPr>
        <p:txBody>
          <a:bodyPr wrap="square">
            <a:spAutoFit/>
          </a:bodyPr>
          <a:lstStyle/>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giao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diện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api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Tạo</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dữ</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liệu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database</a:t>
            </a:r>
          </a:p>
          <a:p>
            <a:pPr>
              <a:lnSpc>
                <a:spcPct val="150000"/>
              </a:lnSpc>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Ngoài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ra</a:t>
            </a:r>
            <a:r>
              <a:rPr lang="en-US" sz="1500" dirty="0">
                <a:effectLst/>
                <a:latin typeface="Roboto" panose="02000000000000000000" pitchFamily="2" charset="0"/>
                <a:ea typeface="Roboto" panose="02000000000000000000" pitchFamily="2" charset="0"/>
              </a:rPr>
              <a:t> scrum master </a:t>
            </a:r>
            <a:r>
              <a:rPr lang="en-US" sz="1500" dirty="0" err="1">
                <a:effectLst/>
                <a:latin typeface="Roboto" panose="02000000000000000000" pitchFamily="2" charset="0"/>
                <a:ea typeface="Roboto" panose="02000000000000000000" pitchFamily="2" charset="0"/>
              </a:rPr>
              <a:t>sẽ</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họp</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nhóm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với</a:t>
            </a:r>
            <a:r>
              <a:rPr lang="en-US" sz="1500" dirty="0">
                <a:effectLst/>
                <a:latin typeface="Roboto" panose="02000000000000000000" pitchFamily="2" charset="0"/>
                <a:ea typeface="Roboto" panose="02000000000000000000" pitchFamily="2" charset="0"/>
              </a:rPr>
              <a:t> </a:t>
            </a:r>
            <a:br>
              <a:rPr lang="en-US" sz="1500" dirty="0">
                <a:effectLst/>
                <a:latin typeface="Roboto" panose="02000000000000000000" pitchFamily="2" charset="0"/>
                <a:ea typeface="Roboto" panose="02000000000000000000" pitchFamily="2" charset="0"/>
              </a:rPr>
            </a:b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thành</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viên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khác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nhằm</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sửa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lỗi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nếu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có</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phát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sinh</a:t>
            </a:r>
            <a:r>
              <a:rPr lang="en-US" sz="1500" dirty="0">
                <a:effectLst/>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4" y="1237322"/>
            <a:ext cx="6096000"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err="1">
                <a:effectLst/>
                <a:latin typeface="Roboto" panose="02000000000000000000" pitchFamily="2" charset="0"/>
                <a:ea typeface="Roboto" panose="02000000000000000000" pitchFamily="2" charset="0"/>
                <a:cs typeface="Times New Roman" panose="02020603050405020304" pitchFamily="18" charset="0"/>
              </a:rPr>
              <a:t>Tuần</a:t>
            </a:r>
            <a:r>
              <a:rPr lang="en-US" sz="1500" b="1">
                <a:effectLst/>
                <a:latin typeface="Roboto" panose="02000000000000000000" pitchFamily="2" charset="0"/>
                <a:ea typeface="Roboto" panose="02000000000000000000" pitchFamily="2" charset="0"/>
                <a:cs typeface="Times New Roman" panose="02020603050405020304" pitchFamily="18" charset="0"/>
              </a:rPr>
              <a:t> 3: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Từ</a:t>
            </a:r>
            <a:r>
              <a:rPr lang="en-US" sz="1500" b="1" dirty="0">
                <a:effectLst/>
                <a:latin typeface="Roboto" panose="02000000000000000000" pitchFamily="2" charset="0"/>
                <a:ea typeface="Roboto" panose="02000000000000000000" pitchFamily="2" charset="0"/>
                <a:cs typeface="Times New Roman" panose="02020603050405020304" pitchFamily="18" charset="0"/>
              </a:rPr>
              <a:t> 6/5 – 13/5: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Thiết</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kế</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trang</a:t>
            </a:r>
            <a:r>
              <a:rPr lang="en-US" sz="1500" b="1" dirty="0">
                <a:effectLst/>
                <a:latin typeface="Roboto" panose="02000000000000000000" pitchFamily="2" charset="0"/>
                <a:ea typeface="Roboto" panose="02000000000000000000" pitchFamily="2" charset="0"/>
                <a:cs typeface="Times New Roman" panose="02020603050405020304" pitchFamily="18" charset="0"/>
              </a:rPr>
              <a:t> </a:t>
            </a:r>
            <a:r>
              <a:rPr lang="en-US" sz="1500" b="1" dirty="0" err="1">
                <a:effectLst/>
                <a:latin typeface="Roboto" panose="02000000000000000000" pitchFamily="2" charset="0"/>
                <a:ea typeface="Roboto" panose="02000000000000000000" pitchFamily="2" charset="0"/>
                <a:cs typeface="Times New Roman" panose="02020603050405020304" pitchFamily="18" charset="0"/>
              </a:rPr>
              <a:t>chủ</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p:txBody>
      </p:sp>
      <p:pic>
        <p:nvPicPr>
          <p:cNvPr id="1027" name="Picture 1">
            <a:extLst>
              <a:ext uri="{FF2B5EF4-FFF2-40B4-BE49-F238E27FC236}">
                <a16:creationId xmlns:a16="http://schemas.microsoft.com/office/drawing/2014/main" id="{41C9417C-7F32-8474-617B-F075BCD89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354" y="1927433"/>
            <a:ext cx="8490835" cy="199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59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8194" name="Picture 1">
            <a:extLst>
              <a:ext uri="{FF2B5EF4-FFF2-40B4-BE49-F238E27FC236}">
                <a16:creationId xmlns:a16="http://schemas.microsoft.com/office/drawing/2014/main" id="{81A41E20-25AA-8F57-29BC-9F3EC29F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908" y="1559348"/>
            <a:ext cx="9099221" cy="438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783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8194" name="Picture 1">
            <a:extLst>
              <a:ext uri="{FF2B5EF4-FFF2-40B4-BE49-F238E27FC236}">
                <a16:creationId xmlns:a16="http://schemas.microsoft.com/office/drawing/2014/main" id="{81A41E20-25AA-8F57-29BC-9F3EC29FE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908" y="1559348"/>
            <a:ext cx="9099221" cy="438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589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10242" name="Picture 1">
            <a:extLst>
              <a:ext uri="{FF2B5EF4-FFF2-40B4-BE49-F238E27FC236}">
                <a16:creationId xmlns:a16="http://schemas.microsoft.com/office/drawing/2014/main" id="{2B5BDCE4-7B10-C34D-B6F7-4FA0F6295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832" y="1437528"/>
            <a:ext cx="9505203" cy="459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3395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r>
              <a:rPr lang="en-US" sz="1500" b="1" dirty="0">
                <a:effectLst/>
                <a:latin typeface="Roboto" panose="02000000000000000000" pitchFamily="2" charset="0"/>
                <a:ea typeface="Roboto" panose="02000000000000000000" pitchFamily="2" charset="0"/>
              </a:rPr>
              <a:t> - </a:t>
            </a:r>
            <a:r>
              <a:rPr lang="en-US" sz="1500" b="1" dirty="0" err="1">
                <a:effectLst/>
                <a:latin typeface="Roboto" panose="02000000000000000000" pitchFamily="2" charset="0"/>
                <a:ea typeface="Roboto" panose="02000000000000000000" pitchFamily="2" charset="0"/>
              </a:rPr>
              <a:t>nơi</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mua</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hàng</a:t>
            </a:r>
            <a:endParaRPr lang="en-US" sz="1500" dirty="0">
              <a:effectLst/>
              <a:latin typeface="Roboto" panose="02000000000000000000" pitchFamily="2" charset="0"/>
              <a:ea typeface="Roboto" panose="02000000000000000000" pitchFamily="2" charset="0"/>
            </a:endParaRPr>
          </a:p>
        </p:txBody>
      </p:sp>
      <p:pic>
        <p:nvPicPr>
          <p:cNvPr id="11266" name="Picture 1">
            <a:extLst>
              <a:ext uri="{FF2B5EF4-FFF2-40B4-BE49-F238E27FC236}">
                <a16:creationId xmlns:a16="http://schemas.microsoft.com/office/drawing/2014/main" id="{ABFB512F-D195-9C34-A2D2-20F03CA20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411" y="1403765"/>
            <a:ext cx="9427695" cy="453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782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3: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6/5 – 13/5: </a:t>
            </a:r>
            <a:r>
              <a:rPr lang="en-US" sz="1500" b="1" dirty="0" err="1">
                <a:effectLst/>
                <a:latin typeface="Roboto" panose="02000000000000000000" pitchFamily="2" charset="0"/>
                <a:ea typeface="Roboto" panose="02000000000000000000" pitchFamily="2" charset="0"/>
              </a:rPr>
              <a:t>Thiết</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kế</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trang</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chủ</a:t>
            </a:r>
            <a:endParaRPr lang="en-US" sz="1500" dirty="0">
              <a:effectLst/>
              <a:latin typeface="Roboto" panose="02000000000000000000" pitchFamily="2" charset="0"/>
              <a:ea typeface="Roboto" panose="02000000000000000000" pitchFamily="2" charset="0"/>
            </a:endParaRPr>
          </a:p>
        </p:txBody>
      </p:sp>
      <p:pic>
        <p:nvPicPr>
          <p:cNvPr id="7171" name="Picture 1">
            <a:extLst>
              <a:ext uri="{FF2B5EF4-FFF2-40B4-BE49-F238E27FC236}">
                <a16:creationId xmlns:a16="http://schemas.microsoft.com/office/drawing/2014/main" id="{EBD49619-9B7F-7DC7-6C25-20B0FC259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46" y="1376967"/>
            <a:ext cx="10142123" cy="456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815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gn="just">
              <a:lnSpc>
                <a:spcPct val="150000"/>
              </a:lnSpc>
            </a:pPr>
            <a:r>
              <a:rPr lang="en-US" sz="1500" b="1">
                <a:effectLst/>
                <a:latin typeface="Roboto" panose="02000000000000000000" pitchFamily="2" charset="0"/>
                <a:ea typeface="Roboto" panose="02000000000000000000" pitchFamily="2" charset="0"/>
                <a:cs typeface="Roboto" panose="02000000000000000000" pitchFamily="2" charset="0"/>
              </a:rPr>
              <a:t>- Tuần 4: Từ 14/5 – 20/5: Trang thông tin sản phẩm</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F7C03C3F-2630-FB92-0540-ECEF894A559A}"/>
              </a:ext>
            </a:extLst>
          </p:cNvPr>
          <p:cNvPicPr>
            <a:picLocks noChangeAspect="1"/>
          </p:cNvPicPr>
          <p:nvPr/>
        </p:nvPicPr>
        <p:blipFill>
          <a:blip r:embed="rId2"/>
          <a:stretch>
            <a:fillRect/>
          </a:stretch>
        </p:blipFill>
        <p:spPr>
          <a:xfrm>
            <a:off x="449484" y="1650566"/>
            <a:ext cx="11293032" cy="2560320"/>
          </a:xfrm>
          <a:prstGeom prst="rect">
            <a:avLst/>
          </a:prstGeom>
        </p:spPr>
      </p:pic>
      <p:sp>
        <p:nvSpPr>
          <p:cNvPr id="9" name="TextBox 8">
            <a:extLst>
              <a:ext uri="{FF2B5EF4-FFF2-40B4-BE49-F238E27FC236}">
                <a16:creationId xmlns:a16="http://schemas.microsoft.com/office/drawing/2014/main" id="{B2FF0BAE-5443-2875-A177-D1E30C79BA0D}"/>
              </a:ext>
            </a:extLst>
          </p:cNvPr>
          <p:cNvSpPr txBox="1"/>
          <p:nvPr/>
        </p:nvSpPr>
        <p:spPr>
          <a:xfrm>
            <a:off x="754409" y="4210886"/>
            <a:ext cx="10683181" cy="1426031"/>
          </a:xfrm>
          <a:prstGeom prst="rect">
            <a:avLst/>
          </a:prstGeom>
          <a:noFill/>
        </p:spPr>
        <p:txBody>
          <a:bodyPr wrap="square">
            <a:spAutoFit/>
          </a:bodyPr>
          <a:lstStyle/>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trang Thông tin sản phẩm</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Thiết kế API trang Thông tin sản phẩm</a:t>
            </a:r>
          </a:p>
          <a:p>
            <a:pPr marL="457200" marR="0">
              <a:lnSpc>
                <a:spcPct val="150000"/>
              </a:lnSpc>
              <a:spcBef>
                <a:spcPts val="0"/>
              </a:spcBef>
              <a:spcAft>
                <a:spcPts val="0"/>
              </a:spcAft>
            </a:pPr>
            <a:r>
              <a:rPr lang="en-US" sz="2000">
                <a:effectLst/>
                <a:latin typeface="Roboto" panose="02000000000000000000" pitchFamily="2" charset="0"/>
                <a:ea typeface="Roboto" panose="02000000000000000000" pitchFamily="2" charset="0"/>
                <a:cs typeface="Roboto" panose="02000000000000000000" pitchFamily="2" charset="0"/>
              </a:rPr>
              <a:t>- Hỗ trợ Fix bug phát sinh</a:t>
            </a:r>
          </a:p>
        </p:txBody>
      </p:sp>
    </p:spTree>
    <p:extLst>
      <p:ext uri="{BB962C8B-B14F-4D97-AF65-F5344CB8AC3E}">
        <p14:creationId xmlns:p14="http://schemas.microsoft.com/office/powerpoint/2010/main" val="3233389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gn="just">
              <a:lnSpc>
                <a:spcPct val="150000"/>
              </a:lnSpc>
            </a:pPr>
            <a:r>
              <a:rPr lang="en-US" sz="1500" b="1">
                <a:effectLst/>
                <a:latin typeface="Roboto" panose="02000000000000000000" pitchFamily="2" charset="0"/>
                <a:ea typeface="Roboto" panose="02000000000000000000" pitchFamily="2" charset="0"/>
                <a:cs typeface="Roboto" panose="02000000000000000000" pitchFamily="2" charset="0"/>
              </a:rPr>
              <a:t>- Tuần 4: Từ 14/5 – 20/5: Trang thông tin sản phẩm</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pic>
        <p:nvPicPr>
          <p:cNvPr id="4098" name="Picture 1">
            <a:extLst>
              <a:ext uri="{FF2B5EF4-FFF2-40B4-BE49-F238E27FC236}">
                <a16:creationId xmlns:a16="http://schemas.microsoft.com/office/drawing/2014/main" id="{94C68263-4951-366B-51E4-9C333BF9C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562" y="1540098"/>
            <a:ext cx="8422875"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6330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3BCB7A-8555-8EF1-65BB-CE037B0A6019}"/>
              </a:ext>
            </a:extLst>
          </p:cNvPr>
          <p:cNvSpPr>
            <a:spLocks noGrp="1"/>
          </p:cNvSpPr>
          <p:nvPr>
            <p:ph type="sldNum" sz="quarter" idx="12"/>
          </p:nvPr>
        </p:nvSpPr>
        <p:spPr/>
        <p:txBody>
          <a:bodyPr/>
          <a:lstStyle/>
          <a:p>
            <a:fld id="{D5F9BE7B-8C6A-4521-AC0D-F4FAD6600991}" type="slidenum">
              <a:rPr lang="en-US" smtClean="0"/>
              <a:t>3</a:t>
            </a:fld>
            <a:endParaRPr lang="en-US"/>
          </a:p>
        </p:txBody>
      </p:sp>
      <p:graphicFrame>
        <p:nvGraphicFramePr>
          <p:cNvPr id="6" name="Table 5">
            <a:extLst>
              <a:ext uri="{FF2B5EF4-FFF2-40B4-BE49-F238E27FC236}">
                <a16:creationId xmlns:a16="http://schemas.microsoft.com/office/drawing/2014/main" id="{0ED3D566-9B33-7BE2-A9BB-C1F508D21DCE}"/>
              </a:ext>
            </a:extLst>
          </p:cNvPr>
          <p:cNvGraphicFramePr>
            <a:graphicFrameLocks noGrp="1"/>
          </p:cNvGraphicFramePr>
          <p:nvPr>
            <p:extLst>
              <p:ext uri="{D42A27DB-BD31-4B8C-83A1-F6EECF244321}">
                <p14:modId xmlns:p14="http://schemas.microsoft.com/office/powerpoint/2010/main" val="3815831548"/>
              </p:ext>
            </p:extLst>
          </p:nvPr>
        </p:nvGraphicFramePr>
        <p:xfrm>
          <a:off x="1065933" y="762000"/>
          <a:ext cx="9934628" cy="4347962"/>
        </p:xfrm>
        <a:graphic>
          <a:graphicData uri="http://schemas.openxmlformats.org/drawingml/2006/table">
            <a:tbl>
              <a:tblPr firstRow="1" firstCol="1" bandRow="1">
                <a:tableStyleId>{5C22544A-7EE6-4342-B048-85BDC9FD1C3A}</a:tableStyleId>
              </a:tblPr>
              <a:tblGrid>
                <a:gridCol w="4530385">
                  <a:extLst>
                    <a:ext uri="{9D8B030D-6E8A-4147-A177-3AD203B41FA5}">
                      <a16:colId xmlns:a16="http://schemas.microsoft.com/office/drawing/2014/main" val="3772703112"/>
                    </a:ext>
                  </a:extLst>
                </a:gridCol>
                <a:gridCol w="5404243">
                  <a:extLst>
                    <a:ext uri="{9D8B030D-6E8A-4147-A177-3AD203B41FA5}">
                      <a16:colId xmlns:a16="http://schemas.microsoft.com/office/drawing/2014/main" val="1909788771"/>
                    </a:ext>
                  </a:extLst>
                </a:gridCol>
              </a:tblGrid>
              <a:tr h="344897">
                <a:tc>
                  <a:txBody>
                    <a:bodyPr/>
                    <a:lstStyle/>
                    <a:p>
                      <a:pPr algn="just">
                        <a:lnSpc>
                          <a:spcPct val="150000"/>
                        </a:lnSpc>
                        <a:spcBef>
                          <a:spcPts val="300"/>
                        </a:spcBef>
                        <a:spcAft>
                          <a:spcPts val="300"/>
                        </a:spcAft>
                      </a:pPr>
                      <a:r>
                        <a:rPr lang="en-US" sz="1600" dirty="0">
                          <a:effectLst/>
                        </a:rPr>
                        <a:t>Thành </a:t>
                      </a:r>
                      <a:r>
                        <a:rPr lang="en-US" sz="1600" dirty="0" err="1">
                          <a:effectLst/>
                        </a:rPr>
                        <a:t>viên</a:t>
                      </a:r>
                      <a:r>
                        <a:rPr lang="en-US" sz="1600" dirty="0">
                          <a:effectLst/>
                        </a:rPr>
                        <a:t> </a:t>
                      </a:r>
                      <a:r>
                        <a:rPr lang="en-US" sz="1600" dirty="0" err="1">
                          <a:effectLst/>
                        </a:rPr>
                        <a:t>thực</a:t>
                      </a:r>
                      <a:r>
                        <a:rPr lang="en-US" sz="1600" dirty="0">
                          <a:effectLst/>
                        </a:rPr>
                        <a:t> </a:t>
                      </a:r>
                      <a:r>
                        <a:rPr lang="en-US" sz="1600" dirty="0" err="1">
                          <a:effectLst/>
                        </a:rPr>
                        <a:t>hiện</a:t>
                      </a:r>
                      <a:endParaRPr lang="en-US" sz="16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ctr">
                        <a:lnSpc>
                          <a:spcPct val="150000"/>
                        </a:lnSpc>
                        <a:spcBef>
                          <a:spcPts val="300"/>
                        </a:spcBef>
                        <a:spcAft>
                          <a:spcPts val="300"/>
                        </a:spcAft>
                      </a:pPr>
                      <a:r>
                        <a:rPr lang="en-US" sz="1600" dirty="0" err="1">
                          <a:effectLst/>
                        </a:rPr>
                        <a:t>Công</a:t>
                      </a:r>
                      <a:r>
                        <a:rPr lang="en-US" sz="1600" dirty="0">
                          <a:effectLst/>
                        </a:rPr>
                        <a:t> </a:t>
                      </a:r>
                      <a:r>
                        <a:rPr lang="en-US" sz="1600" dirty="0" err="1">
                          <a:effectLst/>
                        </a:rPr>
                        <a:t>việc</a:t>
                      </a:r>
                      <a:r>
                        <a:rPr lang="en-US" sz="1600" dirty="0">
                          <a:effectLst/>
                        </a:rPr>
                        <a:t> </a:t>
                      </a:r>
                      <a:r>
                        <a:rPr lang="en-US" sz="1600" dirty="0" err="1">
                          <a:effectLst/>
                        </a:rPr>
                        <a:t>thực</a:t>
                      </a:r>
                      <a:r>
                        <a:rPr lang="en-US" sz="1600" dirty="0">
                          <a:effectLst/>
                        </a:rPr>
                        <a:t> </a:t>
                      </a:r>
                      <a:r>
                        <a:rPr lang="en-US" sz="1600" dirty="0" err="1">
                          <a:effectLst/>
                        </a:rPr>
                        <a:t>hiện</a:t>
                      </a:r>
                      <a:endParaRPr lang="en-US" sz="16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extLst>
                  <a:ext uri="{0D108BD9-81ED-4DB2-BD59-A6C34878D82A}">
                    <a16:rowId xmlns:a16="http://schemas.microsoft.com/office/drawing/2014/main" val="3175855819"/>
                  </a:ext>
                </a:extLst>
              </a:tr>
              <a:tr h="932290">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Hồ</a:t>
                      </a:r>
                      <a:r>
                        <a:rPr lang="en-US" sz="1500" dirty="0">
                          <a:effectLst/>
                          <a:latin typeface="Roboto" panose="02000000000000000000" pitchFamily="2" charset="0"/>
                          <a:ea typeface="Roboto" panose="02000000000000000000" pitchFamily="2" charset="0"/>
                        </a:rPr>
                        <a:t> Hoàng Phúc - 110121242</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en-US" sz="1500">
                          <a:effectLst/>
                          <a:latin typeface="Roboto" panose="02000000000000000000" pitchFamily="2" charset="0"/>
                          <a:ea typeface="Roboto" panose="02000000000000000000" pitchFamily="2" charset="0"/>
                        </a:rPr>
                        <a:t>-     Thiết kế trình chiếu PowerPoint</a:t>
                      </a:r>
                    </a:p>
                    <a:p>
                      <a:pPr marL="285750" indent="-285750" algn="just">
                        <a:lnSpc>
                          <a:spcPct val="150000"/>
                        </a:lnSpc>
                        <a:spcBef>
                          <a:spcPts val="300"/>
                        </a:spcBef>
                        <a:spcAft>
                          <a:spcPts val="300"/>
                        </a:spcAft>
                        <a:buFontTx/>
                        <a:buChar char="-"/>
                      </a:pPr>
                      <a:r>
                        <a:rPr lang="en-US" sz="1500">
                          <a:effectLst/>
                          <a:latin typeface="Roboto" panose="02000000000000000000" pitchFamily="2" charset="0"/>
                          <a:ea typeface="Roboto" panose="02000000000000000000" pitchFamily="2" charset="0"/>
                        </a:rPr>
                        <a:t>Viết Frontend cho dự án</a:t>
                      </a:r>
                    </a:p>
                    <a:p>
                      <a:pPr marL="285750" indent="-285750" algn="just">
                        <a:lnSpc>
                          <a:spcPct val="150000"/>
                        </a:lnSpc>
                        <a:spcBef>
                          <a:spcPts val="300"/>
                        </a:spcBef>
                        <a:spcAft>
                          <a:spcPts val="300"/>
                        </a:spcAft>
                        <a:buFontTx/>
                        <a:buChar char="-"/>
                      </a:pPr>
                      <a:r>
                        <a:rPr lang="en-US" sz="1500">
                          <a:effectLst/>
                          <a:latin typeface="Roboto" panose="02000000000000000000" pitchFamily="2" charset="0"/>
                          <a:ea typeface="Roboto" panose="02000000000000000000" pitchFamily="2" charset="0"/>
                          <a:cs typeface="Times New Roman" panose="02020603050405020304" pitchFamily="18" charset="0"/>
                        </a:rPr>
                        <a:t>Viết API cho dự án</a:t>
                      </a:r>
                    </a:p>
                  </a:txBody>
                  <a:tcPr marL="68580" marR="68580" marT="0" marB="0"/>
                </a:tc>
                <a:extLst>
                  <a:ext uri="{0D108BD9-81ED-4DB2-BD59-A6C34878D82A}">
                    <a16:rowId xmlns:a16="http://schemas.microsoft.com/office/drawing/2014/main" val="4287210340"/>
                  </a:ext>
                </a:extLst>
              </a:tr>
              <a:tr h="932290">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Nguyễn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Tín</a:t>
                      </a:r>
                      <a:r>
                        <a:rPr lang="en-US" sz="1500" dirty="0">
                          <a:effectLst/>
                          <a:latin typeface="Roboto" panose="02000000000000000000" pitchFamily="2" charset="0"/>
                          <a:ea typeface="Roboto" panose="02000000000000000000" pitchFamily="2" charset="0"/>
                        </a:rPr>
                        <a:t> Thành - 110121104</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marL="285750" indent="-285750" algn="just">
                        <a:lnSpc>
                          <a:spcPct val="150000"/>
                        </a:lnSpc>
                        <a:spcBef>
                          <a:spcPts val="300"/>
                        </a:spcBef>
                        <a:spcAft>
                          <a:spcPts val="300"/>
                        </a:spcAft>
                        <a:buFontTx/>
                        <a:buChar char="-"/>
                      </a:pPr>
                      <a:r>
                        <a:rPr lang="en-US" sz="1500">
                          <a:effectLst/>
                          <a:latin typeface="Roboto" panose="02000000000000000000" pitchFamily="2" charset="0"/>
                          <a:ea typeface="Roboto" panose="02000000000000000000" pitchFamily="2" charset="0"/>
                        </a:rPr>
                        <a:t>Thiết </a:t>
                      </a:r>
                      <a:r>
                        <a:rPr lang="en-US" sz="1500" err="1">
                          <a:effectLst/>
                          <a:latin typeface="Roboto" panose="02000000000000000000" pitchFamily="2" charset="0"/>
                          <a:ea typeface="Roboto" panose="02000000000000000000" pitchFamily="2" charset="0"/>
                        </a:rPr>
                        <a:t>kế</a:t>
                      </a:r>
                      <a:r>
                        <a:rPr lang="en-US" sz="1500">
                          <a:effectLst/>
                          <a:latin typeface="Roboto" panose="02000000000000000000" pitchFamily="2" charset="0"/>
                          <a:ea typeface="Roboto" panose="02000000000000000000" pitchFamily="2" charset="0"/>
                        </a:rPr>
                        <a:t> BackEnd</a:t>
                      </a:r>
                    </a:p>
                    <a:p>
                      <a:pPr marL="285750" indent="-285750" algn="just">
                        <a:lnSpc>
                          <a:spcPct val="150000"/>
                        </a:lnSpc>
                        <a:spcBef>
                          <a:spcPts val="300"/>
                        </a:spcBef>
                        <a:spcAft>
                          <a:spcPts val="300"/>
                        </a:spcAft>
                        <a:buFontTx/>
                        <a:buChar char="-"/>
                      </a:pPr>
                      <a:r>
                        <a:rPr lang="en-US" sz="1500">
                          <a:effectLst/>
                          <a:latin typeface="Roboto" panose="02000000000000000000" pitchFamily="2" charset="0"/>
                          <a:ea typeface="Roboto" panose="02000000000000000000" pitchFamily="2" charset="0"/>
                        </a:rPr>
                        <a:t>Viết API cho dự án</a:t>
                      </a:r>
                      <a:endParaRPr lang="en-US" sz="1500" dirty="0">
                        <a:effectLst/>
                        <a:latin typeface="Roboto" panose="02000000000000000000" pitchFamily="2" charset="0"/>
                        <a:ea typeface="Roboto" panose="02000000000000000000" pitchFamily="2" charset="0"/>
                      </a:endParaRPr>
                    </a:p>
                    <a:p>
                      <a:pPr marL="285750" indent="-285750" algn="just">
                        <a:lnSpc>
                          <a:spcPct val="150000"/>
                        </a:lnSpc>
                        <a:spcBef>
                          <a:spcPts val="300"/>
                        </a:spcBef>
                        <a:spcAft>
                          <a:spcPts val="300"/>
                        </a:spcAft>
                        <a:buFontTx/>
                        <a:buChar char="-"/>
                      </a:pPr>
                      <a:r>
                        <a:rPr lang="en-US" sz="1500">
                          <a:effectLst/>
                          <a:latin typeface="Roboto" panose="02000000000000000000" pitchFamily="2" charset="0"/>
                          <a:ea typeface="Roboto" panose="02000000000000000000" pitchFamily="2" charset="0"/>
                        </a:rPr>
                        <a:t>Viết </a:t>
                      </a:r>
                      <a:r>
                        <a:rPr lang="en-US" sz="1500" dirty="0" err="1">
                          <a:effectLst/>
                          <a:latin typeface="Roboto" panose="02000000000000000000" pitchFamily="2" charset="0"/>
                          <a:ea typeface="Roboto" panose="02000000000000000000" pitchFamily="2" charset="0"/>
                        </a:rPr>
                        <a:t>báo</a:t>
                      </a:r>
                      <a:r>
                        <a:rPr lang="en-US" sz="1500" dirty="0">
                          <a:effectLst/>
                          <a:latin typeface="Roboto" panose="02000000000000000000" pitchFamily="2" charset="0"/>
                          <a:ea typeface="Roboto" panose="02000000000000000000" pitchFamily="2" charset="0"/>
                        </a:rPr>
                        <a:t> </a:t>
                      </a:r>
                      <a:r>
                        <a:rPr lang="en-US" sz="1500" err="1">
                          <a:effectLst/>
                          <a:latin typeface="Roboto" panose="02000000000000000000" pitchFamily="2" charset="0"/>
                          <a:ea typeface="Roboto" panose="02000000000000000000" pitchFamily="2" charset="0"/>
                        </a:rPr>
                        <a:t>cáo</a:t>
                      </a:r>
                      <a:r>
                        <a:rPr lang="en-US" sz="1500">
                          <a:effectLst/>
                          <a:latin typeface="Roboto" panose="02000000000000000000" pitchFamily="2" charset="0"/>
                          <a:ea typeface="Roboto" panose="02000000000000000000" pitchFamily="2" charset="0"/>
                        </a:rPr>
                        <a:t> Word</a:t>
                      </a:r>
                    </a:p>
                  </a:txBody>
                  <a:tcPr marL="68580" marR="68580" marT="0" marB="0"/>
                </a:tc>
                <a:extLst>
                  <a:ext uri="{0D108BD9-81ED-4DB2-BD59-A6C34878D82A}">
                    <a16:rowId xmlns:a16="http://schemas.microsoft.com/office/drawing/2014/main" val="1055401570"/>
                  </a:ext>
                </a:extLst>
              </a:tr>
              <a:tr h="1717065">
                <a:tc>
                  <a:txBody>
                    <a:bodyPr/>
                    <a:lstStyle/>
                    <a:p>
                      <a:pPr algn="just">
                        <a:lnSpc>
                          <a:spcPct val="150000"/>
                        </a:lnSpc>
                        <a:spcBef>
                          <a:spcPts val="300"/>
                        </a:spcBef>
                        <a:spcAft>
                          <a:spcPts val="300"/>
                        </a:spcAft>
                      </a:pPr>
                      <a:r>
                        <a:rPr lang="en-US" sz="1500" dirty="0" err="1">
                          <a:effectLst/>
                          <a:latin typeface="Roboto" panose="02000000000000000000" pitchFamily="2" charset="0"/>
                          <a:ea typeface="Roboto" panose="02000000000000000000" pitchFamily="2" charset="0"/>
                        </a:rPr>
                        <a:t>Nguyễn</a:t>
                      </a:r>
                      <a:r>
                        <a:rPr lang="en-US" sz="1500" dirty="0">
                          <a:effectLst/>
                          <a:latin typeface="Roboto" panose="02000000000000000000" pitchFamily="2" charset="0"/>
                          <a:ea typeface="Roboto" panose="02000000000000000000" pitchFamily="2" charset="0"/>
                        </a:rPr>
                        <a:t> Lâm </a:t>
                      </a:r>
                      <a:r>
                        <a:rPr lang="en-US" sz="1500" dirty="0" err="1">
                          <a:effectLst/>
                          <a:latin typeface="Roboto" panose="02000000000000000000" pitchFamily="2" charset="0"/>
                          <a:ea typeface="Roboto" panose="02000000000000000000" pitchFamily="2" charset="0"/>
                        </a:rPr>
                        <a:t>Quốc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Bảo</a:t>
                      </a:r>
                      <a:r>
                        <a:rPr lang="en-US" sz="1500" dirty="0">
                          <a:effectLst/>
                          <a:latin typeface="Roboto" panose="02000000000000000000" pitchFamily="2" charset="0"/>
                          <a:ea typeface="Roboto" panose="02000000000000000000" pitchFamily="2" charset="0"/>
                        </a:rPr>
                        <a:t> - 110121007</a:t>
                      </a:r>
                      <a:endParaRPr lang="en-US" sz="1500" dirty="0">
                        <a:effectLst/>
                        <a:latin typeface="Roboto" panose="02000000000000000000" pitchFamily="2" charset="0"/>
                        <a:ea typeface="Roboto" panose="02000000000000000000" pitchFamily="2" charset="0"/>
                        <a:cs typeface="Times New Roman" panose="02020603050405020304" pitchFamily="18" charset="0"/>
                      </a:endParaRPr>
                    </a:p>
                  </a:txBody>
                  <a:tcPr marL="68580" marR="68580" marT="0" marB="0"/>
                </a:tc>
                <a:tc>
                  <a:txBody>
                    <a:bodyPr/>
                    <a:lstStyle/>
                    <a:p>
                      <a:pPr marL="285750" indent="-285750" algn="just">
                        <a:lnSpc>
                          <a:spcPct val="150000"/>
                        </a:lnSpc>
                        <a:spcBef>
                          <a:spcPts val="300"/>
                        </a:spcBef>
                        <a:spcAft>
                          <a:spcPts val="300"/>
                        </a:spcAft>
                        <a:buFontTx/>
                        <a:buChar char="-"/>
                      </a:pPr>
                      <a:r>
                        <a:rPr lang="en-US" sz="1500">
                          <a:effectLst/>
                          <a:latin typeface="Roboto" panose="02000000000000000000" pitchFamily="2" charset="0"/>
                          <a:ea typeface="Roboto" panose="02000000000000000000" pitchFamily="2" charset="0"/>
                        </a:rPr>
                        <a:t>Viết API backend</a:t>
                      </a:r>
                    </a:p>
                    <a:p>
                      <a:pPr marL="285750" indent="-285750" algn="just">
                        <a:lnSpc>
                          <a:spcPct val="150000"/>
                        </a:lnSpc>
                        <a:spcBef>
                          <a:spcPts val="300"/>
                        </a:spcBef>
                        <a:spcAft>
                          <a:spcPts val="300"/>
                        </a:spcAft>
                        <a:buFontTx/>
                        <a:buChar char="-"/>
                      </a:pPr>
                      <a:r>
                        <a:rPr lang="en-US" sz="1500">
                          <a:effectLst/>
                          <a:latin typeface="Roboto" panose="02000000000000000000" pitchFamily="2" charset="0"/>
                          <a:ea typeface="Roboto" panose="02000000000000000000" pitchFamily="2" charset="0"/>
                        </a:rPr>
                        <a:t>Viết frontend cho dự án</a:t>
                      </a:r>
                      <a:endParaRPr lang="en-US" sz="1500" dirty="0">
                        <a:effectLst/>
                        <a:latin typeface="Roboto" panose="02000000000000000000" pitchFamily="2" charset="0"/>
                        <a:ea typeface="Roboto" panose="02000000000000000000" pitchFamily="2" charset="0"/>
                      </a:endParaRPr>
                    </a:p>
                  </a:txBody>
                  <a:tcPr marL="68580" marR="68580" marT="0" marB="0"/>
                </a:tc>
                <a:extLst>
                  <a:ext uri="{0D108BD9-81ED-4DB2-BD59-A6C34878D82A}">
                    <a16:rowId xmlns:a16="http://schemas.microsoft.com/office/drawing/2014/main" val="3349728146"/>
                  </a:ext>
                </a:extLst>
              </a:tr>
            </a:tbl>
          </a:graphicData>
        </a:graphic>
      </p:graphicFrame>
      <p:sp>
        <p:nvSpPr>
          <p:cNvPr id="7" name="Footer Placeholder 3">
            <a:extLst>
              <a:ext uri="{FF2B5EF4-FFF2-40B4-BE49-F238E27FC236}">
                <a16:creationId xmlns:a16="http://schemas.microsoft.com/office/drawing/2014/main" id="{BECB1C5F-FC9E-E101-4C63-D23096F312F3}"/>
              </a:ext>
            </a:extLst>
          </p:cNvPr>
          <p:cNvSpPr txBox="1">
            <a:spLocks/>
          </p:cNvSpPr>
          <p:nvPr/>
        </p:nvSpPr>
        <p:spPr>
          <a:xfrm>
            <a:off x="412914" y="6312946"/>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a:t>
            </a:r>
            <a:r>
              <a:rPr lang="en-US" sz="1000" b="1">
                <a:latin typeface="Roboto" panose="02000000000000000000" pitchFamily="2" charset="0"/>
                <a:ea typeface="Roboto" panose="02000000000000000000" pitchFamily="2" charset="0"/>
              </a:rPr>
              <a:t>BÁN PC</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42285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gn="just">
              <a:lnSpc>
                <a:spcPct val="150000"/>
              </a:lnSpc>
            </a:pPr>
            <a:r>
              <a:rPr lang="en-US" sz="1500" b="1">
                <a:effectLst/>
                <a:latin typeface="Roboto" panose="02000000000000000000" pitchFamily="2" charset="0"/>
                <a:ea typeface="Roboto" panose="02000000000000000000" pitchFamily="2" charset="0"/>
                <a:cs typeface="Roboto" panose="02000000000000000000" pitchFamily="2" charset="0"/>
              </a:rPr>
              <a:t>- Tuần 4: Từ 14/5 – 20/5: Trang thông tin sản phẩm</a:t>
            </a:r>
            <a:endParaRPr lang="en-US" sz="1500">
              <a:effectLst/>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945C58CB-AA6D-8CE3-AF13-C9DDC7BFC9BE}"/>
              </a:ext>
            </a:extLst>
          </p:cNvPr>
          <p:cNvSpPr txBox="1"/>
          <p:nvPr/>
        </p:nvSpPr>
        <p:spPr>
          <a:xfrm>
            <a:off x="986072" y="1537305"/>
            <a:ext cx="3156437" cy="400110"/>
          </a:xfrm>
          <a:prstGeom prst="rect">
            <a:avLst/>
          </a:prstGeom>
          <a:noFill/>
        </p:spPr>
        <p:txBody>
          <a:bodyPr wrap="square">
            <a:spAutoFit/>
          </a:bodyPr>
          <a:lstStyle/>
          <a:p>
            <a:pPr marL="0" marR="0">
              <a:lnSpc>
                <a:spcPct val="150000"/>
              </a:lnSpc>
              <a:spcBef>
                <a:spcPts val="0"/>
              </a:spcBef>
              <a:spcAft>
                <a:spcPts val="0"/>
              </a:spcAft>
            </a:pPr>
            <a:r>
              <a:rPr lang="en-US" sz="1500" b="1" i="0">
                <a:effectLst/>
                <a:highlight>
                  <a:srgbClr val="FFFFFF"/>
                </a:highlight>
                <a:latin typeface="Roboto" panose="02000000000000000000" pitchFamily="2" charset="0"/>
                <a:ea typeface="Roboto" panose="02000000000000000000" pitchFamily="2" charset="0"/>
                <a:cs typeface="Roboto" panose="02000000000000000000" pitchFamily="2" charset="0"/>
              </a:rPr>
              <a:t>Sprint burndown chart</a:t>
            </a:r>
            <a:endParaRPr lang="en-US" sz="1500" b="1">
              <a:effectLst/>
              <a:latin typeface="Roboto" panose="02000000000000000000" pitchFamily="2" charset="0"/>
              <a:ea typeface="Roboto" panose="02000000000000000000" pitchFamily="2" charset="0"/>
              <a:cs typeface="Roboto" panose="02000000000000000000" pitchFamily="2" charset="0"/>
            </a:endParaRPr>
          </a:p>
        </p:txBody>
      </p:sp>
      <p:pic>
        <p:nvPicPr>
          <p:cNvPr id="5122" name="Picture 2">
            <a:extLst>
              <a:ext uri="{FF2B5EF4-FFF2-40B4-BE49-F238E27FC236}">
                <a16:creationId xmlns:a16="http://schemas.microsoft.com/office/drawing/2014/main" id="{94589321-37A0-EAA1-A0EA-B3E152C83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06" y="2011680"/>
            <a:ext cx="10641788"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4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50236" y="289486"/>
            <a:ext cx="2393577"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0" name="TextBox 9">
            <a:extLst>
              <a:ext uri="{FF2B5EF4-FFF2-40B4-BE49-F238E27FC236}">
                <a16:creationId xmlns:a16="http://schemas.microsoft.com/office/drawing/2014/main" id="{8742BC9D-38D9-1B1F-A739-31538D1B4456}"/>
              </a:ext>
            </a:extLst>
          </p:cNvPr>
          <p:cNvSpPr txBox="1"/>
          <p:nvPr/>
        </p:nvSpPr>
        <p:spPr>
          <a:xfrm>
            <a:off x="950236" y="4139288"/>
            <a:ext cx="10291527" cy="1823576"/>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trang</a:t>
            </a:r>
            <a:r>
              <a:rPr lang="en-US" sz="1500" dirty="0">
                <a:effectLst/>
                <a:latin typeface="Roboto" panose="02000000000000000000" pitchFamily="2" charset="0"/>
                <a:ea typeface="Roboto" panose="02000000000000000000" pitchFamily="2" charset="0"/>
              </a:rPr>
              <a:t> dashboard</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Thiết</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kế</a:t>
            </a:r>
            <a:r>
              <a:rPr lang="en-US" sz="1500" dirty="0">
                <a:effectLst/>
                <a:latin typeface="Roboto" panose="02000000000000000000" pitchFamily="2" charset="0"/>
                <a:ea typeface="Roboto" panose="02000000000000000000" pitchFamily="2" charset="0"/>
              </a:rPr>
              <a:t> API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dashboard</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Phân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quyền</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cho</a:t>
            </a:r>
            <a:r>
              <a:rPr lang="en-US" sz="1500" dirty="0">
                <a:effectLst/>
                <a:latin typeface="Roboto" panose="02000000000000000000" pitchFamily="2" charset="0"/>
                <a:ea typeface="Roboto" panose="02000000000000000000" pitchFamily="2" charset="0"/>
              </a:rPr>
              <a:t> admin </a:t>
            </a:r>
            <a:r>
              <a:rPr lang="en-US" sz="1500" dirty="0" err="1">
                <a:effectLst/>
                <a:latin typeface="Roboto" panose="02000000000000000000" pitchFamily="2" charset="0"/>
                <a:ea typeface="Roboto" panose="02000000000000000000" pitchFamily="2" charset="0"/>
              </a:rPr>
              <a:t>và</a:t>
            </a:r>
            <a:r>
              <a:rPr lang="en-US" sz="1500" dirty="0">
                <a:effectLst/>
                <a:latin typeface="Roboto" panose="02000000000000000000" pitchFamily="2" charset="0"/>
                <a:ea typeface="Roboto" panose="02000000000000000000" pitchFamily="2" charset="0"/>
              </a:rPr>
              <a:t> user</a:t>
            </a:r>
          </a:p>
          <a:p>
            <a:pPr>
              <a:lnSpc>
                <a:spcPct val="150000"/>
              </a:lnSpc>
              <a:spcAft>
                <a:spcPts val="1000"/>
              </a:spcAft>
            </a:pP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Hỗ</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trợ</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sửa</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các</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lỗi</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nếu</a:t>
            </a:r>
            <a:r>
              <a:rPr lang="en-US" sz="1500" dirty="0">
                <a:effectLst/>
                <a:latin typeface="Roboto" panose="02000000000000000000" pitchFamily="2" charset="0"/>
                <a:ea typeface="Roboto" panose="02000000000000000000" pitchFamily="2" charset="0"/>
              </a:rPr>
              <a:t> </a:t>
            </a:r>
            <a:r>
              <a:rPr lang="en-US" sz="1500" dirty="0" err="1">
                <a:effectLst/>
                <a:latin typeface="Roboto" panose="02000000000000000000" pitchFamily="2" charset="0"/>
                <a:ea typeface="Roboto" panose="02000000000000000000" pitchFamily="2" charset="0"/>
              </a:rPr>
              <a:t>có</a:t>
            </a:r>
            <a:r>
              <a:rPr lang="en-US" sz="1500" dirty="0">
                <a:effectLst/>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50236" y="848163"/>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5: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3C87C505-DE22-CF44-B577-066D342028F8}"/>
              </a:ext>
            </a:extLst>
          </p:cNvPr>
          <p:cNvPicPr>
            <a:picLocks noChangeAspect="1"/>
          </p:cNvPicPr>
          <p:nvPr/>
        </p:nvPicPr>
        <p:blipFill>
          <a:blip r:embed="rId2"/>
          <a:stretch>
            <a:fillRect/>
          </a:stretch>
        </p:blipFill>
        <p:spPr>
          <a:xfrm>
            <a:off x="950236" y="1204341"/>
            <a:ext cx="10497147" cy="2868995"/>
          </a:xfrm>
          <a:prstGeom prst="rect">
            <a:avLst/>
          </a:prstGeom>
        </p:spPr>
      </p:pic>
    </p:spTree>
    <p:extLst>
      <p:ext uri="{BB962C8B-B14F-4D97-AF65-F5344CB8AC3E}">
        <p14:creationId xmlns:p14="http://schemas.microsoft.com/office/powerpoint/2010/main" val="77197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pic>
        <p:nvPicPr>
          <p:cNvPr id="4" name="Picture 3">
            <a:extLst>
              <a:ext uri="{FF2B5EF4-FFF2-40B4-BE49-F238E27FC236}">
                <a16:creationId xmlns:a16="http://schemas.microsoft.com/office/drawing/2014/main" id="{FD79A4AE-780C-C705-145A-DF4B2D6841FF}"/>
              </a:ext>
            </a:extLst>
          </p:cNvPr>
          <p:cNvPicPr>
            <a:picLocks noChangeAspect="1"/>
          </p:cNvPicPr>
          <p:nvPr/>
        </p:nvPicPr>
        <p:blipFill>
          <a:blip r:embed="rId2"/>
          <a:stretch>
            <a:fillRect/>
          </a:stretch>
        </p:blipFill>
        <p:spPr>
          <a:xfrm>
            <a:off x="1210236" y="1439795"/>
            <a:ext cx="9442303" cy="4575653"/>
          </a:xfrm>
          <a:prstGeom prst="rect">
            <a:avLst/>
          </a:prstGeom>
        </p:spPr>
      </p:pic>
      <p:sp>
        <p:nvSpPr>
          <p:cNvPr id="3" name="TextBox 2">
            <a:extLst>
              <a:ext uri="{FF2B5EF4-FFF2-40B4-BE49-F238E27FC236}">
                <a16:creationId xmlns:a16="http://schemas.microsoft.com/office/drawing/2014/main" id="{7509CBC8-BD9E-4C51-E646-EA036B9756E2}"/>
              </a:ext>
            </a:extLst>
          </p:cNvPr>
          <p:cNvSpPr txBox="1"/>
          <p:nvPr/>
        </p:nvSpPr>
        <p:spPr>
          <a:xfrm>
            <a:off x="986074" y="1237322"/>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5: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6828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pic>
        <p:nvPicPr>
          <p:cNvPr id="13314" name="Picture 1">
            <a:extLst>
              <a:ext uri="{FF2B5EF4-FFF2-40B4-BE49-F238E27FC236}">
                <a16:creationId xmlns:a16="http://schemas.microsoft.com/office/drawing/2014/main" id="{F8D13733-80BB-6F9E-AB77-7DA2B5709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446" y="1314687"/>
            <a:ext cx="9257365" cy="452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98F2FB1-7FC8-C8FE-A30F-E8AFD0A45D47}"/>
              </a:ext>
            </a:extLst>
          </p:cNvPr>
          <p:cNvSpPr txBox="1"/>
          <p:nvPr/>
        </p:nvSpPr>
        <p:spPr>
          <a:xfrm>
            <a:off x="986073" y="936515"/>
            <a:ext cx="6096000" cy="400110"/>
          </a:xfrm>
          <a:prstGeom prst="rect">
            <a:avLst/>
          </a:prstGeom>
          <a:noFill/>
        </p:spPr>
        <p:txBody>
          <a:bodyPr wrap="square">
            <a:spAutoFit/>
          </a:bodyPr>
          <a:lstStyle/>
          <a:p>
            <a:pPr>
              <a:lnSpc>
                <a:spcPct val="150000"/>
              </a:lnSpc>
              <a:spcAft>
                <a:spcPts val="1000"/>
              </a:spcAft>
            </a:pPr>
            <a:r>
              <a:rPr lang="en-US" sz="1500" b="1" dirty="0">
                <a:effectLst/>
                <a:latin typeface="Roboto" panose="02000000000000000000" pitchFamily="2" charset="0"/>
                <a:ea typeface="Roboto" panose="02000000000000000000" pitchFamily="2" charset="0"/>
              </a:rPr>
              <a:t>- </a:t>
            </a:r>
            <a:r>
              <a:rPr lang="en-US" sz="1500" b="1" err="1">
                <a:effectLst/>
                <a:latin typeface="Roboto" panose="02000000000000000000" pitchFamily="2" charset="0"/>
                <a:ea typeface="Roboto" panose="02000000000000000000" pitchFamily="2" charset="0"/>
              </a:rPr>
              <a:t>Tuần</a:t>
            </a:r>
            <a:r>
              <a:rPr lang="en-US" sz="1500" b="1">
                <a:effectLst/>
                <a:latin typeface="Roboto" panose="02000000000000000000" pitchFamily="2" charset="0"/>
                <a:ea typeface="Roboto" panose="02000000000000000000" pitchFamily="2" charset="0"/>
              </a:rPr>
              <a:t> 5: </a:t>
            </a:r>
            <a:r>
              <a:rPr lang="en-US" sz="1500" b="1" dirty="0" err="1">
                <a:effectLst/>
                <a:latin typeface="Roboto" panose="02000000000000000000" pitchFamily="2" charset="0"/>
                <a:ea typeface="Roboto" panose="02000000000000000000" pitchFamily="2" charset="0"/>
              </a:rPr>
              <a:t>Từ</a:t>
            </a:r>
            <a:r>
              <a:rPr lang="en-US" sz="1500" b="1" dirty="0">
                <a:effectLst/>
                <a:latin typeface="Roboto" panose="02000000000000000000" pitchFamily="2" charset="0"/>
                <a:ea typeface="Roboto" panose="02000000000000000000" pitchFamily="2" charset="0"/>
              </a:rPr>
              <a:t> 20/5 – 31/5: </a:t>
            </a:r>
            <a:r>
              <a:rPr lang="en-US" sz="1500" b="1" dirty="0" err="1">
                <a:effectLst/>
                <a:latin typeface="Roboto" panose="02000000000000000000" pitchFamily="2" charset="0"/>
                <a:ea typeface="Roboto" panose="02000000000000000000" pitchFamily="2" charset="0"/>
              </a:rPr>
              <a:t>Quản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lý</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và</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phân</a:t>
            </a:r>
            <a:r>
              <a:rPr lang="en-US" sz="1500" b="1" dirty="0">
                <a:effectLst/>
                <a:latin typeface="Roboto" panose="02000000000000000000" pitchFamily="2" charset="0"/>
                <a:ea typeface="Roboto" panose="02000000000000000000" pitchFamily="2" charset="0"/>
              </a:rPr>
              <a:t> </a:t>
            </a:r>
            <a:r>
              <a:rPr lang="en-US" sz="1500" b="1" dirty="0" err="1">
                <a:effectLst/>
                <a:latin typeface="Roboto" panose="02000000000000000000" pitchFamily="2" charset="0"/>
                <a:ea typeface="Roboto" panose="02000000000000000000" pitchFamily="2" charset="0"/>
              </a:rPr>
              <a:t>quyền</a:t>
            </a:r>
            <a:endParaRPr lang="en-US" sz="15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9562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34</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a:effectLst/>
                <a:latin typeface="Roboto" panose="02000000000000000000" pitchFamily="2" charset="0"/>
                <a:ea typeface="Roboto" panose="02000000000000000000" pitchFamily="2" charset="0"/>
              </a:rPr>
              <a:t>- Tuần 5: Từ 20/5 – 31/5: Quản lý và phân quyền</a:t>
            </a:r>
            <a:endParaRPr lang="en-US" sz="1500" dirty="0">
              <a:effectLst/>
              <a:latin typeface="Roboto" panose="02000000000000000000" pitchFamily="2" charset="0"/>
              <a:ea typeface="Roboto" panose="02000000000000000000" pitchFamily="2" charset="0"/>
            </a:endParaRPr>
          </a:p>
        </p:txBody>
      </p:sp>
      <p:pic>
        <p:nvPicPr>
          <p:cNvPr id="14338" name="Picture 1">
            <a:extLst>
              <a:ext uri="{FF2B5EF4-FFF2-40B4-BE49-F238E27FC236}">
                <a16:creationId xmlns:a16="http://schemas.microsoft.com/office/drawing/2014/main" id="{CC2DAB0F-F580-F167-0A1A-E94FD3A93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414" y="1580964"/>
            <a:ext cx="8391009" cy="405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890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35</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a:effectLst/>
                <a:latin typeface="Roboto" panose="02000000000000000000" pitchFamily="2" charset="0"/>
                <a:ea typeface="Roboto" panose="02000000000000000000" pitchFamily="2" charset="0"/>
              </a:rPr>
              <a:t>- Tuần 5: Từ 20/5 – 31/5: Quản lý và phân quyền</a:t>
            </a:r>
            <a:endParaRPr lang="en-US" sz="1500" dirty="0">
              <a:effectLst/>
              <a:latin typeface="Roboto" panose="02000000000000000000" pitchFamily="2" charset="0"/>
              <a:ea typeface="Roboto" panose="02000000000000000000" pitchFamily="2" charset="0"/>
            </a:endParaRPr>
          </a:p>
        </p:txBody>
      </p:sp>
      <p:pic>
        <p:nvPicPr>
          <p:cNvPr id="15362" name="Picture 1">
            <a:extLst>
              <a:ext uri="{FF2B5EF4-FFF2-40B4-BE49-F238E27FC236}">
                <a16:creationId xmlns:a16="http://schemas.microsoft.com/office/drawing/2014/main" id="{3681064F-5670-124D-2020-7B60F5D09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226" y="1545104"/>
            <a:ext cx="8543409" cy="411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4003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36</a:t>
            </a:fld>
            <a:endParaRPr lang="en-US" altLang="zh-CN" dirty="0"/>
          </a:p>
        </p:txBody>
      </p:sp>
      <p:sp>
        <p:nvSpPr>
          <p:cNvPr id="2" name="Footer Placeholder 3">
            <a:extLst>
              <a:ext uri="{FF2B5EF4-FFF2-40B4-BE49-F238E27FC236}">
                <a16:creationId xmlns:a16="http://schemas.microsoft.com/office/drawing/2014/main" id="{2F02163E-0C5A-AE94-E24E-E555EE1E5E92}"/>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
        <p:nvSpPr>
          <p:cNvPr id="8" name="Text Placeholder 10">
            <a:extLst>
              <a:ext uri="{FF2B5EF4-FFF2-40B4-BE49-F238E27FC236}">
                <a16:creationId xmlns:a16="http://schemas.microsoft.com/office/drawing/2014/main" id="{184F32A6-7D22-1926-8352-4584A577075C}"/>
              </a:ext>
            </a:extLst>
          </p:cNvPr>
          <p:cNvSpPr txBox="1">
            <a:spLocks/>
          </p:cNvSpPr>
          <p:nvPr/>
        </p:nvSpPr>
        <p:spPr>
          <a:xfrm>
            <a:off x="986073" y="344487"/>
            <a:ext cx="2770139" cy="89283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latin typeface="Roboto" panose="02000000000000000000" pitchFamily="2" charset="0"/>
                <a:ea typeface="Roboto" panose="02000000000000000000" pitchFamily="2" charset="0"/>
              </a:rPr>
              <a:t>LẬP KẾ HOẠCH SCRUM</a:t>
            </a:r>
          </a:p>
        </p:txBody>
      </p:sp>
      <p:sp>
        <p:nvSpPr>
          <p:cNvPr id="12" name="TextBox 11">
            <a:extLst>
              <a:ext uri="{FF2B5EF4-FFF2-40B4-BE49-F238E27FC236}">
                <a16:creationId xmlns:a16="http://schemas.microsoft.com/office/drawing/2014/main" id="{80AE3B55-6525-78D2-A037-241A525CE120}"/>
              </a:ext>
            </a:extLst>
          </p:cNvPr>
          <p:cNvSpPr txBox="1"/>
          <p:nvPr/>
        </p:nvSpPr>
        <p:spPr>
          <a:xfrm>
            <a:off x="986073" y="914577"/>
            <a:ext cx="7001479" cy="400110"/>
          </a:xfrm>
          <a:prstGeom prst="rect">
            <a:avLst/>
          </a:prstGeom>
          <a:noFill/>
        </p:spPr>
        <p:txBody>
          <a:bodyPr wrap="square">
            <a:spAutoFit/>
          </a:bodyPr>
          <a:lstStyle/>
          <a:p>
            <a:pPr>
              <a:lnSpc>
                <a:spcPct val="150000"/>
              </a:lnSpc>
              <a:spcAft>
                <a:spcPts val="1000"/>
              </a:spcAft>
            </a:pPr>
            <a:r>
              <a:rPr lang="en-US" sz="1500" b="1">
                <a:effectLst/>
                <a:latin typeface="Roboto" panose="02000000000000000000" pitchFamily="2" charset="0"/>
                <a:ea typeface="Roboto" panose="02000000000000000000" pitchFamily="2" charset="0"/>
              </a:rPr>
              <a:t>- Tuần 5: Từ 20/5 – 31/5: Quản lý và phân quyền</a:t>
            </a:r>
            <a:endParaRPr lang="en-US" sz="1500" dirty="0">
              <a:effectLst/>
              <a:latin typeface="Roboto" panose="02000000000000000000" pitchFamily="2" charset="0"/>
              <a:ea typeface="Roboto" panose="02000000000000000000" pitchFamily="2" charset="0"/>
            </a:endParaRPr>
          </a:p>
        </p:txBody>
      </p:sp>
      <p:pic>
        <p:nvPicPr>
          <p:cNvPr id="12291" name="Picture 1">
            <a:extLst>
              <a:ext uri="{FF2B5EF4-FFF2-40B4-BE49-F238E27FC236}">
                <a16:creationId xmlns:a16="http://schemas.microsoft.com/office/drawing/2014/main" id="{43592BA2-68B2-A2F2-41BE-29D8A9971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81" y="1394876"/>
            <a:ext cx="7731294" cy="37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BDFE76B-82DA-7C0D-D1F4-C9DB58E8CADB}"/>
              </a:ext>
            </a:extLst>
          </p:cNvPr>
          <p:cNvSpPr txBox="1"/>
          <p:nvPr/>
        </p:nvSpPr>
        <p:spPr>
          <a:xfrm>
            <a:off x="986073" y="5169356"/>
            <a:ext cx="10666688" cy="1015663"/>
          </a:xfrm>
          <a:prstGeom prst="rect">
            <a:avLst/>
          </a:prstGeom>
          <a:noFill/>
        </p:spPr>
        <p:txBody>
          <a:bodyPr wrap="square">
            <a:spAutoFit/>
          </a:bodyPr>
          <a:lstStyle/>
          <a:p>
            <a:r>
              <a:rPr lang="en-US" sz="2000">
                <a:effectLst/>
                <a:latin typeface="Roboto" panose="02000000000000000000" pitchFamily="2" charset="0"/>
                <a:ea typeface="Roboto" panose="02000000000000000000" pitchFamily="2" charset="0"/>
                <a:cs typeface="Roboto" panose="02000000000000000000" pitchFamily="2" charset="0"/>
              </a:rPr>
              <a:t>Bên </a:t>
            </a:r>
            <a:r>
              <a:rPr lang="en-US" sz="2000" dirty="0" err="1">
                <a:effectLst/>
                <a:latin typeface="Roboto" panose="02000000000000000000" pitchFamily="2" charset="0"/>
                <a:ea typeface="Roboto" panose="02000000000000000000" pitchFamily="2" charset="0"/>
                <a:cs typeface="Roboto" panose="02000000000000000000" pitchFamily="2" charset="0"/>
              </a:rPr>
              <a:t>trong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trang</a:t>
            </a:r>
            <a:r>
              <a:rPr lang="en-US" sz="2000" dirty="0">
                <a:effectLst/>
                <a:latin typeface="Roboto" panose="02000000000000000000" pitchFamily="2" charset="0"/>
                <a:ea typeface="Roboto" panose="02000000000000000000" pitchFamily="2" charset="0"/>
                <a:cs typeface="Roboto" panose="02000000000000000000" pitchFamily="2" charset="0"/>
              </a:rPr>
              <a:t> admin </a:t>
            </a:r>
            <a:r>
              <a:rPr lang="en-US" sz="2000" dirty="0" err="1">
                <a:effectLst/>
                <a:latin typeface="Roboto" panose="02000000000000000000" pitchFamily="2" charset="0"/>
                <a:ea typeface="Roboto" panose="02000000000000000000" pitchFamily="2" charset="0"/>
                <a:cs typeface="Roboto" panose="02000000000000000000" pitchFamily="2" charset="0"/>
              </a:rPr>
              <a:t>sẽ</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có</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các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chức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năng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như</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quản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lý</a:t>
            </a:r>
            <a:r>
              <a:rPr lang="en-US" sz="2000" dirty="0">
                <a:effectLst/>
                <a:latin typeface="Roboto" panose="02000000000000000000" pitchFamily="2" charset="0"/>
                <a:ea typeface="Roboto" panose="02000000000000000000" pitchFamily="2" charset="0"/>
                <a:cs typeface="Roboto" panose="02000000000000000000" pitchFamily="2" charset="0"/>
              </a:rPr>
              <a:t> user, </a:t>
            </a:r>
            <a:r>
              <a:rPr lang="en-US" sz="2000" dirty="0" err="1">
                <a:effectLst/>
                <a:latin typeface="Roboto" panose="02000000000000000000" pitchFamily="2" charset="0"/>
                <a:ea typeface="Roboto" panose="02000000000000000000" pitchFamily="2" charset="0"/>
                <a:cs typeface="Roboto" panose="02000000000000000000" pitchFamily="2" charset="0"/>
              </a:rPr>
              <a:t>quản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lý</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phẩm</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quản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lý</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đơn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hàng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đặt</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kiểm</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soát</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và</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xác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nhận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đơn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hàng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xem</a:t>
            </a:r>
            <a:r>
              <a:rPr lang="en-US" sz="2000" dirty="0">
                <a:effectLst/>
                <a:latin typeface="Roboto" panose="02000000000000000000" pitchFamily="2" charset="0"/>
                <a:ea typeface="Roboto" panose="02000000000000000000" pitchFamily="2" charset="0"/>
                <a:cs typeface="Roboto" panose="02000000000000000000" pitchFamily="2" charset="0"/>
              </a:rPr>
              <a:t> chi </a:t>
            </a:r>
            <a:r>
              <a:rPr lang="en-US" sz="2000" dirty="0" err="1">
                <a:effectLst/>
                <a:latin typeface="Roboto" panose="02000000000000000000" pitchFamily="2" charset="0"/>
                <a:ea typeface="Roboto" panose="02000000000000000000" pitchFamily="2" charset="0"/>
                <a:cs typeface="Roboto" panose="02000000000000000000" pitchFamily="2" charset="0"/>
              </a:rPr>
              <a:t>tiết</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thông</a:t>
            </a:r>
            <a:r>
              <a:rPr lang="en-US" sz="2000" dirty="0">
                <a:effectLst/>
                <a:latin typeface="Roboto" panose="02000000000000000000" pitchFamily="2" charset="0"/>
                <a:ea typeface="Roboto" panose="02000000000000000000" pitchFamily="2" charset="0"/>
                <a:cs typeface="Roboto" panose="02000000000000000000" pitchFamily="2" charset="0"/>
              </a:rPr>
              <a:t> tin </a:t>
            </a:r>
            <a:r>
              <a:rPr lang="en-US" sz="2000" dirty="0" err="1">
                <a:effectLst/>
                <a:latin typeface="Roboto" panose="02000000000000000000" pitchFamily="2" charset="0"/>
                <a:ea typeface="Roboto" panose="02000000000000000000" pitchFamily="2" charset="0"/>
                <a:cs typeface="Roboto" panose="02000000000000000000" pitchFamily="2" charset="0"/>
              </a:rPr>
              <a:t>các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đơn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hàng</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thêm</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sửa</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xóa</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thông</a:t>
            </a:r>
            <a:r>
              <a:rPr lang="en-US" sz="2000" dirty="0">
                <a:effectLst/>
                <a:latin typeface="Roboto" panose="02000000000000000000" pitchFamily="2" charset="0"/>
                <a:ea typeface="Roboto" panose="02000000000000000000" pitchFamily="2" charset="0"/>
                <a:cs typeface="Roboto" panose="02000000000000000000" pitchFamily="2" charset="0"/>
              </a:rPr>
              <a:t> tin </a:t>
            </a:r>
            <a:r>
              <a:rPr lang="en-US" sz="2000" dirty="0" err="1">
                <a:effectLst/>
                <a:latin typeface="Roboto" panose="02000000000000000000" pitchFamily="2" charset="0"/>
                <a:ea typeface="Roboto" panose="02000000000000000000" pitchFamily="2" charset="0"/>
                <a:cs typeface="Roboto" panose="02000000000000000000" pitchFamily="2" charset="0"/>
              </a:rPr>
              <a:t>các</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sản</a:t>
            </a:r>
            <a:r>
              <a:rPr lang="en-US" sz="2000" dirty="0">
                <a:effectLst/>
                <a:latin typeface="Roboto" panose="02000000000000000000" pitchFamily="2" charset="0"/>
                <a:ea typeface="Roboto" panose="02000000000000000000" pitchFamily="2" charset="0"/>
                <a:cs typeface="Roboto" panose="02000000000000000000" pitchFamily="2" charset="0"/>
              </a:rPr>
              <a:t> </a:t>
            </a:r>
            <a:r>
              <a:rPr lang="en-US" sz="2000" dirty="0" err="1">
                <a:effectLst/>
                <a:latin typeface="Roboto" panose="02000000000000000000" pitchFamily="2" charset="0"/>
                <a:ea typeface="Roboto" panose="02000000000000000000" pitchFamily="2" charset="0"/>
                <a:cs typeface="Roboto" panose="02000000000000000000" pitchFamily="2" charset="0"/>
              </a:rPr>
              <a:t>phẩm</a:t>
            </a:r>
            <a:r>
              <a:rPr lang="en-US" sz="2000" dirty="0">
                <a:effectLst/>
                <a:latin typeface="Roboto" panose="02000000000000000000" pitchFamily="2" charset="0"/>
                <a:ea typeface="Roboto" panose="02000000000000000000" pitchFamily="2" charset="0"/>
                <a:cs typeface="Roboto" panose="02000000000000000000" pitchFamily="2" charset="0"/>
              </a:rPr>
              <a:t>.</a:t>
            </a:r>
            <a:endParaRPr lang="en-US" sz="20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077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Roboto" panose="02000000000000000000" pitchFamily="2" charset="0"/>
                <a:ea typeface="Roboto" panose="02000000000000000000" pitchFamily="2" charset="0"/>
              </a:rPr>
              <a:t>1.CƠ SỞ LÝ THUYẾT</a:t>
            </a:r>
            <a:endParaRPr lang="en-US" dirty="0">
              <a:latin typeface="Roboto" panose="02000000000000000000" pitchFamily="2" charset="0"/>
              <a:ea typeface="Roboto" panose="02000000000000000000" pitchFamily="2" charset="0"/>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rPr>
              <a:t>2. PHÂN TÍCH THIẾT KẾ HỆ THỐNG</a:t>
            </a:r>
            <a:endParaRPr lang="en-US" dirty="0">
              <a:latin typeface="Roboto" panose="02000000000000000000" pitchFamily="2" charset="0"/>
              <a:ea typeface="Roboto" panose="02000000000000000000" pitchFamily="2" charset="0"/>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Roboto" panose="02000000000000000000" pitchFamily="2" charset="0"/>
                <a:ea typeface="Roboto" panose="02000000000000000000" pitchFamily="2" charset="0"/>
              </a:rPr>
              <a:t>3. XÂY DỰNG WEBSITE</a:t>
            </a:r>
            <a:endParaRPr lang="en-US" dirty="0">
              <a:latin typeface="Roboto" panose="02000000000000000000" pitchFamily="2" charset="0"/>
              <a:ea typeface="Roboto" panose="02000000000000000000" pitchFamily="2"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Roboto" panose="02000000000000000000" pitchFamily="2" charset="0"/>
                <a:ea typeface="Roboto" panose="02000000000000000000" pitchFamily="2" charset="0"/>
              </a:rPr>
              <a:t>4. KẾT LUẬN VÀ PHÁT TRIỂN</a:t>
            </a:r>
            <a:endParaRPr lang="en-US" dirty="0">
              <a:latin typeface="Roboto" panose="02000000000000000000" pitchFamily="2" charset="0"/>
              <a:ea typeface="Roboto" panose="02000000000000000000" pitchFamily="2" charset="0"/>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
        <p:nvSpPr>
          <p:cNvPr id="2" name="Footer Placeholder 3">
            <a:extLst>
              <a:ext uri="{FF2B5EF4-FFF2-40B4-BE49-F238E27FC236}">
                <a16:creationId xmlns:a16="http://schemas.microsoft.com/office/drawing/2014/main" id="{C82ED37B-2479-B915-6D76-B07ABADE2A57}"/>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PC</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t>CƠ SỞ LÝ THUYẾT</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191435"/>
            <a:ext cx="4260180" cy="231289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3074356" cy="365125"/>
          </a:xfrm>
        </p:spPr>
        <p:txBody>
          <a:bodyPr/>
          <a:lstStyle/>
          <a:p>
            <a:r>
              <a:rPr lang="en-US" sz="1000" b="1" dirty="0">
                <a:latin typeface="Roboto" panose="02000000000000000000" pitchFamily="2" charset="0"/>
                <a:ea typeface="Roboto" panose="02000000000000000000" pitchFamily="2" charset="0"/>
              </a:rPr>
              <a:t>QUẢN LÝ DỰ ÁN </a:t>
            </a:r>
            <a:r>
              <a:rPr lang="en-US" sz="1000" b="1" dirty="0">
                <a:effectLst/>
                <a:latin typeface="Roboto" panose="02000000000000000000" pitchFamily="2" charset="0"/>
                <a:ea typeface="Roboto" panose="02000000000000000000" pitchFamily="2" charset="0"/>
              </a:rPr>
              <a:t>XÂY DỰNG WEBSITE BÁN GIÀY</a:t>
            </a:r>
            <a:endParaRPr lang="vi-VN" sz="1000" dirty="0">
              <a:effectLst/>
              <a:latin typeface="Roboto" panose="02000000000000000000" pitchFamily="2" charset="0"/>
              <a:ea typeface="Roboto" panose="02000000000000000000" pitchFamily="2" charset="0"/>
            </a:endParaRP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835237" cy="1637961"/>
          </a:xfrm>
        </p:spPr>
        <p:txBody>
          <a:bodyPr/>
          <a:lstStyle/>
          <a:p>
            <a:r>
              <a:rPr lang="en-US" sz="2500" dirty="0">
                <a:latin typeface="Posterama Text Black (Headings)"/>
              </a:rPr>
              <a:t>Jira, Docker, </a:t>
            </a:r>
            <a:r>
              <a:rPr lang="en-US" sz="2500" dirty="0" err="1">
                <a:latin typeface="Posterama Text Black (Headings)"/>
              </a:rPr>
              <a:t>Reactjs</a:t>
            </a:r>
            <a:r>
              <a:rPr lang="en-US" sz="2500" dirty="0">
                <a:latin typeface="Posterama Text Black (Headings)"/>
              </a:rPr>
              <a:t>, Nodejs</a:t>
            </a:r>
            <a:r>
              <a:rPr lang="en-US" sz="2500">
                <a:latin typeface="Posterama Text Black (Headings)"/>
              </a:rPr>
              <a:t>, MySQL, MongoDB</a:t>
            </a:r>
            <a:endParaRPr lang="en-US" sz="2500" dirty="0">
              <a:latin typeface="Posterama Text Black (Headings)"/>
            </a:endParaRPr>
          </a:p>
          <a:p>
            <a:endParaRPr lang="en-US" dirty="0"/>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6</a:t>
            </a:fld>
            <a:endParaRPr lang="en-US" altLang="zh-CN" noProof="0" dirty="0"/>
          </a:p>
        </p:txBody>
      </p:sp>
      <p:sp>
        <p:nvSpPr>
          <p:cNvPr id="2" name="Footer Placeholder 3">
            <a:extLst>
              <a:ext uri="{FF2B5EF4-FFF2-40B4-BE49-F238E27FC236}">
                <a16:creationId xmlns:a16="http://schemas.microsoft.com/office/drawing/2014/main" id="{04C2CF59-A08B-9056-D2DC-4CDACD736A04}"/>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8DC-6A0B-1F62-F327-767426B79234}"/>
              </a:ext>
            </a:extLst>
          </p:cNvPr>
          <p:cNvSpPr>
            <a:spLocks noGrp="1"/>
          </p:cNvSpPr>
          <p:nvPr>
            <p:ph type="title"/>
          </p:nvPr>
        </p:nvSpPr>
        <p:spPr>
          <a:xfrm>
            <a:off x="1484764" y="2561891"/>
            <a:ext cx="5257793" cy="867109"/>
          </a:xfrm>
        </p:spPr>
        <p:txBody>
          <a:bodyPr/>
          <a:lstStyle/>
          <a:p>
            <a:r>
              <a:rPr lang="en-US"/>
              <a:t>JIRA LÀ GÌ ?</a:t>
            </a:r>
          </a:p>
        </p:txBody>
      </p:sp>
      <p:sp>
        <p:nvSpPr>
          <p:cNvPr id="3" name="Text Placeholder 2">
            <a:extLst>
              <a:ext uri="{FF2B5EF4-FFF2-40B4-BE49-F238E27FC236}">
                <a16:creationId xmlns:a16="http://schemas.microsoft.com/office/drawing/2014/main" id="{C651AF8F-BE8B-8A30-9CF3-3F95B18C8844}"/>
              </a:ext>
            </a:extLst>
          </p:cNvPr>
          <p:cNvSpPr>
            <a:spLocks noGrp="1"/>
          </p:cNvSpPr>
          <p:nvPr>
            <p:ph type="body" sz="quarter" idx="28"/>
          </p:nvPr>
        </p:nvSpPr>
        <p:spPr>
          <a:xfrm>
            <a:off x="1484764" y="3429000"/>
            <a:ext cx="4611236" cy="1551710"/>
          </a:xfrm>
        </p:spPr>
        <p:txBody>
          <a:bodyPr/>
          <a:lstStyle/>
          <a:p>
            <a:pPr algn="just"/>
            <a:r>
              <a:rPr lang="vi-VN" sz="2000" dirty="0">
                <a:latin typeface="Roboto" panose="02000000000000000000" pitchFamily="2" charset="0"/>
                <a:ea typeface="Roboto" panose="02000000000000000000" pitchFamily="2" charset="0"/>
                <a:cs typeface="Roboto" panose="02000000000000000000" pitchFamily="2" charset="0"/>
              </a:rPr>
              <a:t>Jira: Công cụ quản lý dự án và theo dõi lỗi phổ biến, hỗ trợ mạnh mẽ cho việc thực hiện các phương pháp Agile như Scrum.</a:t>
            </a:r>
            <a:endParaRPr lang="en-US" sz="20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Placeholder 5">
            <a:extLst>
              <a:ext uri="{FF2B5EF4-FFF2-40B4-BE49-F238E27FC236}">
                <a16:creationId xmlns:a16="http://schemas.microsoft.com/office/drawing/2014/main" id="{E412D3A8-88E0-C1D8-1AAA-87B9118C71C7}"/>
              </a:ext>
            </a:extLst>
          </p:cNvPr>
          <p:cNvPicPr>
            <a:picLocks noGrp="1" noChangeAspect="1"/>
          </p:cNvPicPr>
          <p:nvPr>
            <p:ph type="pic" sz="quarter" idx="47"/>
          </p:nvPr>
        </p:nvPicPr>
        <p:blipFill>
          <a:blip r:embed="rId2"/>
          <a:srcRect l="27436" r="27436"/>
          <a:stretch>
            <a:fillRect/>
          </a:stretch>
        </p:blipFill>
        <p:spPr/>
      </p:pic>
      <p:sp>
        <p:nvSpPr>
          <p:cNvPr id="4" name="Title 5">
            <a:extLst>
              <a:ext uri="{FF2B5EF4-FFF2-40B4-BE49-F238E27FC236}">
                <a16:creationId xmlns:a16="http://schemas.microsoft.com/office/drawing/2014/main" id="{5507B21E-9AC7-A532-CBC7-8663C44F1F3D}"/>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5" name="Footer Placeholder 3">
            <a:extLst>
              <a:ext uri="{FF2B5EF4-FFF2-40B4-BE49-F238E27FC236}">
                <a16:creationId xmlns:a16="http://schemas.microsoft.com/office/drawing/2014/main" id="{39A91C88-E05C-B32B-C330-51800932DB3F}"/>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9133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7C1F-6BC3-5099-D12E-524CC020825D}"/>
              </a:ext>
            </a:extLst>
          </p:cNvPr>
          <p:cNvSpPr>
            <a:spLocks noGrp="1"/>
          </p:cNvSpPr>
          <p:nvPr>
            <p:ph type="title"/>
          </p:nvPr>
        </p:nvSpPr>
        <p:spPr>
          <a:xfrm>
            <a:off x="838200" y="822518"/>
            <a:ext cx="10439400" cy="868170"/>
          </a:xfrm>
        </p:spPr>
        <p:txBody>
          <a:bodyPr/>
          <a:lstStyle/>
          <a:p>
            <a:r>
              <a:rPr lang="en-US" dirty="0"/>
              <a:t>CÁC TÍNH NĂNG CHÍNH CỦA JIRA</a:t>
            </a:r>
          </a:p>
        </p:txBody>
      </p:sp>
      <p:pic>
        <p:nvPicPr>
          <p:cNvPr id="18" name="Picture Placeholder 17">
            <a:extLst>
              <a:ext uri="{FF2B5EF4-FFF2-40B4-BE49-F238E27FC236}">
                <a16:creationId xmlns:a16="http://schemas.microsoft.com/office/drawing/2014/main" id="{0B3C5C92-06BA-8426-F285-9E554E14EAFF}"/>
              </a:ext>
            </a:extLst>
          </p:cNvPr>
          <p:cNvPicPr>
            <a:picLocks noGrp="1" noChangeAspect="1"/>
          </p:cNvPicPr>
          <p:nvPr>
            <p:ph type="pic" sz="quarter" idx="48"/>
          </p:nvPr>
        </p:nvPicPr>
        <p:blipFill rotWithShape="1">
          <a:blip r:embed="rId2" cstate="screen">
            <a:extLst>
              <a:ext uri="{28A0092B-C50C-407E-A947-70E740481C1C}">
                <a14:useLocalDpi xmlns:a14="http://schemas.microsoft.com/office/drawing/2010/main"/>
              </a:ext>
            </a:extLst>
          </a:blip>
          <a:srcRect t="-18994" b="-18994"/>
          <a:stretch/>
        </p:blipFill>
        <p:spPr/>
      </p:pic>
      <p:sp>
        <p:nvSpPr>
          <p:cNvPr id="4" name="Text Placeholder 3">
            <a:extLst>
              <a:ext uri="{FF2B5EF4-FFF2-40B4-BE49-F238E27FC236}">
                <a16:creationId xmlns:a16="http://schemas.microsoft.com/office/drawing/2014/main" id="{3AE07620-B932-3010-1A63-6B512230E763}"/>
              </a:ext>
            </a:extLst>
          </p:cNvPr>
          <p:cNvSpPr>
            <a:spLocks noGrp="1"/>
          </p:cNvSpPr>
          <p:nvPr>
            <p:ph type="body" sz="quarter" idx="27"/>
          </p:nvPr>
        </p:nvSpPr>
        <p:spPr/>
        <p:txBody>
          <a:bodyPr/>
          <a:lstStyle/>
          <a:p>
            <a:r>
              <a:rPr lang="en-US" dirty="0" err="1">
                <a:latin typeface="Roboto" panose="02000000000000000000" pitchFamily="2" charset="0"/>
                <a:ea typeface="Roboto" panose="02000000000000000000" pitchFamily="2" charset="0"/>
              </a:rPr>
              <a:t>Tạo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Nhiệm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vụ</a:t>
            </a:r>
            <a:endParaRPr lang="en-US" dirty="0">
              <a:latin typeface="Roboto" panose="02000000000000000000" pitchFamily="2" charset="0"/>
              <a:ea typeface="Roboto" panose="02000000000000000000" pitchFamily="2" charset="0"/>
            </a:endParaRPr>
          </a:p>
        </p:txBody>
      </p:sp>
      <p:sp>
        <p:nvSpPr>
          <p:cNvPr id="5" name="Text Placeholder 4">
            <a:extLst>
              <a:ext uri="{FF2B5EF4-FFF2-40B4-BE49-F238E27FC236}">
                <a16:creationId xmlns:a16="http://schemas.microsoft.com/office/drawing/2014/main" id="{960BF4E9-8569-B6AC-B6DA-DEA26E2B6BB6}"/>
              </a:ext>
            </a:extLst>
          </p:cNvPr>
          <p:cNvSpPr>
            <a:spLocks noGrp="1"/>
          </p:cNvSpPr>
          <p:nvPr>
            <p:ph type="body" sz="quarter" idx="28"/>
          </p:nvPr>
        </p:nvSpPr>
        <p:spPr/>
        <p:txBody>
          <a:bodyPr/>
          <a:lstStyle/>
          <a:p>
            <a:endParaRPr lang="en-US"/>
          </a:p>
        </p:txBody>
      </p:sp>
      <p:pic>
        <p:nvPicPr>
          <p:cNvPr id="20" name="Picture Placeholder 19">
            <a:extLst>
              <a:ext uri="{FF2B5EF4-FFF2-40B4-BE49-F238E27FC236}">
                <a16:creationId xmlns:a16="http://schemas.microsoft.com/office/drawing/2014/main" id="{E4319E2E-EDA9-16CA-1F80-09491953B2C7}"/>
              </a:ext>
            </a:extLst>
          </p:cNvPr>
          <p:cNvPicPr>
            <a:picLocks noGrp="1" noChangeAspect="1"/>
          </p:cNvPicPr>
          <p:nvPr>
            <p:ph type="pic" sz="quarter" idx="49"/>
          </p:nvPr>
        </p:nvPicPr>
        <p:blipFill>
          <a:blip r:embed="rId3"/>
          <a:srcRect t="5600" b="5600"/>
          <a:stretch>
            <a:fillRect/>
          </a:stretch>
        </p:blipFill>
        <p:spPr/>
      </p:pic>
      <p:sp>
        <p:nvSpPr>
          <p:cNvPr id="7" name="Text Placeholder 6">
            <a:extLst>
              <a:ext uri="{FF2B5EF4-FFF2-40B4-BE49-F238E27FC236}">
                <a16:creationId xmlns:a16="http://schemas.microsoft.com/office/drawing/2014/main" id="{5EDB8322-C9EC-C371-89CC-739120112F88}"/>
              </a:ext>
            </a:extLst>
          </p:cNvPr>
          <p:cNvSpPr>
            <a:spLocks noGrp="1"/>
          </p:cNvSpPr>
          <p:nvPr>
            <p:ph type="body" sz="quarter" idx="54"/>
          </p:nvPr>
        </p:nvSpPr>
        <p:spPr/>
        <p:txBody>
          <a:bodyPr/>
          <a:lstStyle/>
          <a:p>
            <a:r>
              <a:rPr lang="en-US" dirty="0">
                <a:latin typeface="Roboto" panose="02000000000000000000" pitchFamily="2" charset="0"/>
                <a:ea typeface="Roboto" panose="02000000000000000000" pitchFamily="2" charset="0"/>
              </a:rPr>
              <a:t>Theo </a:t>
            </a:r>
            <a:r>
              <a:rPr lang="en-US" dirty="0" err="1">
                <a:latin typeface="Roboto" panose="02000000000000000000" pitchFamily="2" charset="0"/>
                <a:ea typeface="Roboto" panose="02000000000000000000" pitchFamily="2" charset="0"/>
              </a:rPr>
              <a:t>dõi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5AA391D1-DBBF-D5DA-4868-5AF72B5793F5}"/>
              </a:ext>
            </a:extLst>
          </p:cNvPr>
          <p:cNvSpPr>
            <a:spLocks noGrp="1"/>
          </p:cNvSpPr>
          <p:nvPr>
            <p:ph type="body" sz="quarter" idx="55"/>
          </p:nvPr>
        </p:nvSpPr>
        <p:spPr/>
        <p:txBody>
          <a:bodyPr/>
          <a:lstStyle/>
          <a:p>
            <a:endParaRPr lang="en-US"/>
          </a:p>
        </p:txBody>
      </p:sp>
      <p:pic>
        <p:nvPicPr>
          <p:cNvPr id="22" name="Picture Placeholder 21">
            <a:extLst>
              <a:ext uri="{FF2B5EF4-FFF2-40B4-BE49-F238E27FC236}">
                <a16:creationId xmlns:a16="http://schemas.microsoft.com/office/drawing/2014/main" id="{64C06442-C63D-22F7-F9AE-CAE94016937E}"/>
              </a:ext>
            </a:extLst>
          </p:cNvPr>
          <p:cNvPicPr>
            <a:picLocks noGrp="1" noChangeAspect="1"/>
          </p:cNvPicPr>
          <p:nvPr>
            <p:ph type="pic" sz="quarter" idx="50"/>
          </p:nvPr>
        </p:nvPicPr>
        <p:blipFill>
          <a:blip r:embed="rId4"/>
          <a:srcRect l="20419" r="20419"/>
          <a:stretch>
            <a:fillRect/>
          </a:stretch>
        </p:blipFill>
        <p:spPr/>
      </p:pic>
      <p:sp>
        <p:nvSpPr>
          <p:cNvPr id="10" name="Text Placeholder 9">
            <a:extLst>
              <a:ext uri="{FF2B5EF4-FFF2-40B4-BE49-F238E27FC236}">
                <a16:creationId xmlns:a16="http://schemas.microsoft.com/office/drawing/2014/main" id="{0B9E4510-DD2C-68BF-C792-80E2B89B6C46}"/>
              </a:ext>
            </a:extLst>
          </p:cNvPr>
          <p:cNvSpPr>
            <a:spLocks noGrp="1"/>
          </p:cNvSpPr>
          <p:nvPr>
            <p:ph type="body" sz="quarter" idx="52"/>
          </p:nvPr>
        </p:nvSpPr>
        <p:spPr/>
        <p:txBody>
          <a:bodyPr/>
          <a:lstStyle/>
          <a:p>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tích</a:t>
            </a:r>
            <a:endParaRPr lang="en-US" dirty="0">
              <a:latin typeface="Roboto" panose="02000000000000000000" pitchFamily="2" charset="0"/>
              <a:ea typeface="Roboto" panose="02000000000000000000" pitchFamily="2" charset="0"/>
            </a:endParaRPr>
          </a:p>
        </p:txBody>
      </p:sp>
      <p:sp>
        <p:nvSpPr>
          <p:cNvPr id="11" name="Text Placeholder 10">
            <a:extLst>
              <a:ext uri="{FF2B5EF4-FFF2-40B4-BE49-F238E27FC236}">
                <a16:creationId xmlns:a16="http://schemas.microsoft.com/office/drawing/2014/main" id="{6A0502F1-BA24-C04C-BCCA-042480DE978E}"/>
              </a:ext>
            </a:extLst>
          </p:cNvPr>
          <p:cNvSpPr>
            <a:spLocks noGrp="1"/>
          </p:cNvSpPr>
          <p:nvPr>
            <p:ph type="body" sz="quarter" idx="53"/>
          </p:nvPr>
        </p:nvSpPr>
        <p:spPr/>
        <p:txBody>
          <a:bodyPr/>
          <a:lstStyle/>
          <a:p>
            <a:endParaRPr lang="en-US" dirty="0"/>
          </a:p>
        </p:txBody>
      </p:sp>
      <p:pic>
        <p:nvPicPr>
          <p:cNvPr id="24" name="Picture Placeholder 23">
            <a:extLst>
              <a:ext uri="{FF2B5EF4-FFF2-40B4-BE49-F238E27FC236}">
                <a16:creationId xmlns:a16="http://schemas.microsoft.com/office/drawing/2014/main" id="{BBB4627A-88B4-E71D-7E12-388BA3B9D144}"/>
              </a:ext>
            </a:extLst>
          </p:cNvPr>
          <p:cNvPicPr>
            <a:picLocks noGrp="1" noChangeAspect="1"/>
          </p:cNvPicPr>
          <p:nvPr>
            <p:ph type="pic" sz="quarter" idx="51"/>
          </p:nvPr>
        </p:nvPicPr>
        <p:blipFill rotWithShape="1">
          <a:blip r:embed="rId5"/>
          <a:srcRect t="-5520" b="-5520"/>
          <a:stretch/>
        </p:blipFill>
        <p:spPr>
          <a:prstGeom prst="rect">
            <a:avLst/>
          </a:prstGeom>
        </p:spPr>
      </p:pic>
      <p:sp>
        <p:nvSpPr>
          <p:cNvPr id="13" name="Text Placeholder 12">
            <a:extLst>
              <a:ext uri="{FF2B5EF4-FFF2-40B4-BE49-F238E27FC236}">
                <a16:creationId xmlns:a16="http://schemas.microsoft.com/office/drawing/2014/main" id="{4CB11190-46C8-CB67-3625-951C00648DA2}"/>
              </a:ext>
            </a:extLst>
          </p:cNvPr>
          <p:cNvSpPr>
            <a:spLocks noGrp="1"/>
          </p:cNvSpPr>
          <p:nvPr>
            <p:ph type="body" sz="quarter" idx="56"/>
          </p:nvPr>
        </p:nvSpPr>
        <p:spPr/>
        <p:txBody>
          <a:bodyPr/>
          <a:lstStyle/>
          <a:p>
            <a:r>
              <a:rPr lang="en-US" dirty="0" err="1">
                <a:latin typeface="Roboto" panose="02000000000000000000" pitchFamily="2" charset="0"/>
                <a:ea typeface="Roboto" panose="02000000000000000000" pitchFamily="2" charset="0"/>
              </a:rPr>
              <a:t>Tích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hợp</a:t>
            </a:r>
            <a:endParaRPr lang="en-US" dirty="0">
              <a:latin typeface="Roboto" panose="02000000000000000000" pitchFamily="2" charset="0"/>
              <a:ea typeface="Roboto" panose="02000000000000000000" pitchFamily="2" charset="0"/>
            </a:endParaRPr>
          </a:p>
        </p:txBody>
      </p:sp>
      <p:sp>
        <p:nvSpPr>
          <p:cNvPr id="14" name="Text Placeholder 13">
            <a:extLst>
              <a:ext uri="{FF2B5EF4-FFF2-40B4-BE49-F238E27FC236}">
                <a16:creationId xmlns:a16="http://schemas.microsoft.com/office/drawing/2014/main" id="{0BF5DDA7-AE38-4E34-87A9-1398F961534D}"/>
              </a:ext>
            </a:extLst>
          </p:cNvPr>
          <p:cNvSpPr>
            <a:spLocks noGrp="1"/>
          </p:cNvSpPr>
          <p:nvPr>
            <p:ph type="body" sz="quarter" idx="57"/>
          </p:nvPr>
        </p:nvSpPr>
        <p:spPr/>
        <p:txBody>
          <a:bodyPr/>
          <a:lstStyle/>
          <a:p>
            <a:endParaRPr lang="en-US"/>
          </a:p>
        </p:txBody>
      </p:sp>
      <p:sp>
        <p:nvSpPr>
          <p:cNvPr id="16" name="Slide Number Placeholder 15">
            <a:extLst>
              <a:ext uri="{FF2B5EF4-FFF2-40B4-BE49-F238E27FC236}">
                <a16:creationId xmlns:a16="http://schemas.microsoft.com/office/drawing/2014/main" id="{B4A1DA17-33E8-233C-5DD8-0249DA7D73FE}"/>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sp>
        <p:nvSpPr>
          <p:cNvPr id="3" name="Title 5">
            <a:extLst>
              <a:ext uri="{FF2B5EF4-FFF2-40B4-BE49-F238E27FC236}">
                <a16:creationId xmlns:a16="http://schemas.microsoft.com/office/drawing/2014/main" id="{37568EA8-CEF0-D132-65E3-0587FDFDCC58}"/>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 name="Footer Placeholder 3">
            <a:extLst>
              <a:ext uri="{FF2B5EF4-FFF2-40B4-BE49-F238E27FC236}">
                <a16:creationId xmlns:a16="http://schemas.microsoft.com/office/drawing/2014/main" id="{20C92193-F3F5-67B2-FA32-31DB8A9AE93A}"/>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2004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D043-AC21-F4B4-3AD6-9E746B56824D}"/>
              </a:ext>
            </a:extLst>
          </p:cNvPr>
          <p:cNvSpPr>
            <a:spLocks noGrp="1"/>
          </p:cNvSpPr>
          <p:nvPr>
            <p:ph type="title"/>
          </p:nvPr>
        </p:nvSpPr>
        <p:spPr/>
        <p:txBody>
          <a:bodyPr/>
          <a:lstStyle/>
          <a:p>
            <a:r>
              <a:rPr lang="en-US" dirty="0" err="1"/>
              <a:t>Sử</a:t>
            </a:r>
            <a:r>
              <a:rPr lang="en-US" dirty="0"/>
              <a:t> </a:t>
            </a:r>
            <a:r>
              <a:rPr lang="en-US" dirty="0" err="1"/>
              <a:t>dụng</a:t>
            </a:r>
            <a:r>
              <a:rPr lang="en-US" dirty="0"/>
              <a:t> Scrum </a:t>
            </a:r>
            <a:r>
              <a:rPr lang="en-US" dirty="0" err="1"/>
              <a:t>trong</a:t>
            </a:r>
            <a:r>
              <a:rPr lang="en-US" dirty="0"/>
              <a:t> Jira: </a:t>
            </a:r>
            <a:r>
              <a:rPr lang="en-US" dirty="0" err="1"/>
              <a:t>Quản</a:t>
            </a:r>
            <a:r>
              <a:rPr lang="en-US" dirty="0"/>
              <a:t> </a:t>
            </a:r>
            <a:r>
              <a:rPr lang="en-US" dirty="0" err="1"/>
              <a:t>lý</a:t>
            </a:r>
            <a:r>
              <a:rPr lang="en-US" dirty="0"/>
              <a:t> </a:t>
            </a:r>
            <a:r>
              <a:rPr lang="en-US" dirty="0" err="1"/>
              <a:t>Dự</a:t>
            </a:r>
            <a:r>
              <a:rPr lang="en-US" dirty="0"/>
              <a:t> </a:t>
            </a:r>
            <a:r>
              <a:rPr lang="en-US" dirty="0" err="1"/>
              <a:t>án</a:t>
            </a:r>
            <a:r>
              <a:rPr lang="en-US" dirty="0"/>
              <a:t> Agile </a:t>
            </a:r>
            <a:r>
              <a:rPr lang="en-US" dirty="0" err="1"/>
              <a:t>Hiệu</a:t>
            </a:r>
            <a:r>
              <a:rPr lang="en-US" dirty="0"/>
              <a:t> </a:t>
            </a:r>
            <a:r>
              <a:rPr lang="en-US" dirty="0" err="1"/>
              <a:t>Quả</a:t>
            </a:r>
            <a:endParaRPr lang="en-US" dirty="0"/>
          </a:p>
        </p:txBody>
      </p:sp>
      <p:sp>
        <p:nvSpPr>
          <p:cNvPr id="3" name="Text Placeholder 2">
            <a:extLst>
              <a:ext uri="{FF2B5EF4-FFF2-40B4-BE49-F238E27FC236}">
                <a16:creationId xmlns:a16="http://schemas.microsoft.com/office/drawing/2014/main" id="{9BC89D60-A38B-2254-D27E-2C3DCFB35260}"/>
              </a:ext>
            </a:extLst>
          </p:cNvPr>
          <p:cNvSpPr>
            <a:spLocks noGrp="1"/>
          </p:cNvSpPr>
          <p:nvPr>
            <p:ph type="body" sz="quarter" idx="28"/>
          </p:nvPr>
        </p:nvSpPr>
        <p:spPr/>
        <p:txBody>
          <a:bodyPr/>
          <a:lstStyle/>
          <a:p>
            <a:endParaRPr lang="en-US" dirty="0"/>
          </a:p>
        </p:txBody>
      </p:sp>
      <p:pic>
        <p:nvPicPr>
          <p:cNvPr id="6" name="Picture Placeholder 5">
            <a:extLst>
              <a:ext uri="{FF2B5EF4-FFF2-40B4-BE49-F238E27FC236}">
                <a16:creationId xmlns:a16="http://schemas.microsoft.com/office/drawing/2014/main" id="{D871BADC-81A1-30B2-0CB4-0FFBF3089B76}"/>
              </a:ext>
            </a:extLst>
          </p:cNvPr>
          <p:cNvPicPr>
            <a:picLocks noGrp="1" noChangeAspect="1"/>
          </p:cNvPicPr>
          <p:nvPr>
            <p:ph type="pic" sz="quarter" idx="47"/>
          </p:nvPr>
        </p:nvPicPr>
        <p:blipFill rotWithShape="1">
          <a:blip r:embed="rId2"/>
          <a:srcRect t="-41126" b="-41126"/>
          <a:stretch/>
        </p:blipFill>
        <p:spPr/>
      </p:pic>
      <p:sp>
        <p:nvSpPr>
          <p:cNvPr id="4" name="Title 5">
            <a:extLst>
              <a:ext uri="{FF2B5EF4-FFF2-40B4-BE49-F238E27FC236}">
                <a16:creationId xmlns:a16="http://schemas.microsoft.com/office/drawing/2014/main" id="{2B9F13D3-2B2B-BE72-C607-6E4D0208B6C1}"/>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5" name="Footer Placeholder 3">
            <a:extLst>
              <a:ext uri="{FF2B5EF4-FFF2-40B4-BE49-F238E27FC236}">
                <a16:creationId xmlns:a16="http://schemas.microsoft.com/office/drawing/2014/main" id="{AA1D194F-CF49-1CF9-AEF4-C0FD3B38B66D}"/>
              </a:ext>
            </a:extLst>
          </p:cNvPr>
          <p:cNvSpPr txBox="1">
            <a:spLocks/>
          </p:cNvSpPr>
          <p:nvPr/>
        </p:nvSpPr>
        <p:spPr>
          <a:xfrm>
            <a:off x="484632" y="6217920"/>
            <a:ext cx="307435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latin typeface="Roboto" panose="02000000000000000000" pitchFamily="2" charset="0"/>
                <a:ea typeface="Roboto" panose="02000000000000000000" pitchFamily="2" charset="0"/>
              </a:rPr>
              <a:t>QUẢN LÝ DỰ ÁN XÂY DỰNG WEBSITE BÁN GIÀY</a:t>
            </a:r>
            <a:endParaRPr lang="vi-VN"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3107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669</TotalTime>
  <Words>1487</Words>
  <Application>Microsoft Office PowerPoint</Application>
  <PresentationFormat>Widescreen</PresentationFormat>
  <Paragraphs>202</Paragraphs>
  <Slides>37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等线</vt:lpstr>
      <vt:lpstr>Abadi</vt:lpstr>
      <vt:lpstr>Arial</vt:lpstr>
      <vt:lpstr>Calibri</vt:lpstr>
      <vt:lpstr>Posterama Text Black</vt:lpstr>
      <vt:lpstr>Posterama Text Black (Headings)</vt:lpstr>
      <vt:lpstr>Posterama Text SemiBold</vt:lpstr>
      <vt:lpstr>Roboto</vt:lpstr>
      <vt:lpstr>Custom​​</vt:lpstr>
      <vt:lpstr>THỰC TẬP ĐỒ ÁN CƠ SỞ NGÀNH  HỌC KỲ 1, NĂM HỌC 2023-2024</vt:lpstr>
      <vt:lpstr>XÂY DỰNG WEBSITE BÁN PC</vt:lpstr>
      <vt:lpstr>PowerPoint Presentation</vt:lpstr>
      <vt:lpstr>NỘI DUNG</vt:lpstr>
      <vt:lpstr>CƠ SỞ LÝ THUYẾT</vt:lpstr>
      <vt:lpstr>NỀN TẢNG CÔNG NGHỆ</vt:lpstr>
      <vt:lpstr>JIRA LÀ GÌ ?</vt:lpstr>
      <vt:lpstr>CÁC TÍNH NĂNG CHÍNH CỦA JIRA</vt:lpstr>
      <vt:lpstr>Sử dụng Scrum trong Jira: Quản lý Dự án Agile Hiệu Quả</vt:lpstr>
      <vt:lpstr>Scrum là gì?</vt:lpstr>
      <vt:lpstr>Quy trình Scrum</vt:lpstr>
      <vt:lpstr>CÁC CÔNG NGHỆ KHÁC</vt:lpstr>
      <vt:lpstr>HIỆN THỰC HÓA NGHIÊN CỨU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44</cp:revision>
  <dcterms:created xsi:type="dcterms:W3CDTF">2024-01-14T03:31:11Z</dcterms:created>
  <dcterms:modified xsi:type="dcterms:W3CDTF">2025-01-10T06:45:20Z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